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tiff" ContentType="image/tif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409" r:id="rId2"/>
    <p:sldId id="463" r:id="rId3"/>
    <p:sldId id="345" r:id="rId4"/>
    <p:sldId id="347" r:id="rId5"/>
    <p:sldId id="348" r:id="rId6"/>
    <p:sldId id="349" r:id="rId7"/>
    <p:sldId id="350" r:id="rId8"/>
    <p:sldId id="486" r:id="rId9"/>
    <p:sldId id="354" r:id="rId10"/>
    <p:sldId id="359" r:id="rId11"/>
    <p:sldId id="361" r:id="rId12"/>
    <p:sldId id="487" r:id="rId13"/>
    <p:sldId id="488" r:id="rId14"/>
    <p:sldId id="356" r:id="rId15"/>
    <p:sldId id="357" r:id="rId16"/>
    <p:sldId id="358" r:id="rId17"/>
    <p:sldId id="364" r:id="rId18"/>
    <p:sldId id="489" r:id="rId19"/>
    <p:sldId id="494" r:id="rId20"/>
    <p:sldId id="491" r:id="rId21"/>
    <p:sldId id="495" r:id="rId22"/>
    <p:sldId id="492" r:id="rId23"/>
    <p:sldId id="497" r:id="rId24"/>
    <p:sldId id="498" r:id="rId25"/>
    <p:sldId id="499" r:id="rId26"/>
    <p:sldId id="439" r:id="rId27"/>
    <p:sldId id="380" r:id="rId28"/>
    <p:sldId id="379" r:id="rId29"/>
    <p:sldId id="430" r:id="rId30"/>
    <p:sldId id="432" r:id="rId31"/>
    <p:sldId id="467" r:id="rId32"/>
    <p:sldId id="435" r:id="rId33"/>
    <p:sldId id="436" r:id="rId34"/>
    <p:sldId id="437" r:id="rId35"/>
    <p:sldId id="433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66"/>
    <a:srgbClr val="0000FF"/>
    <a:srgbClr val="008000"/>
    <a:srgbClr val="D60093"/>
    <a:srgbClr val="CC0066"/>
    <a:srgbClr val="FF0000"/>
    <a:srgbClr val="3333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890" autoAdjust="0"/>
    <p:restoredTop sz="93312" autoAdjust="0"/>
  </p:normalViewPr>
  <p:slideViewPr>
    <p:cSldViewPr>
      <p:cViewPr varScale="1">
        <p:scale>
          <a:sx n="68" d="100"/>
          <a:sy n="68" d="100"/>
        </p:scale>
        <p:origin x="-15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1A16BB-2513-471D-9B09-24E0566F1FA6}" type="slidenum">
              <a:rPr lang="en-GB"/>
              <a:pPr/>
              <a:t>7</a:t>
            </a:fld>
            <a:endParaRPr lang="en-GB"/>
          </a:p>
        </p:txBody>
      </p:sp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143900" y="9120731"/>
            <a:ext cx="3171300" cy="48047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6723" tIns="48174" rIns="96723" bIns="48174" anchor="b"/>
          <a:lstStyle/>
          <a:p>
            <a:pPr algn="r"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fld id="{2199D9A9-8D96-4916-B172-08B625A940CF}" type="slidenum">
              <a:rPr lang="en-GB" sz="1300">
                <a:solidFill>
                  <a:srgbClr val="7D7D7D"/>
                </a:solidFill>
              </a:rPr>
              <a:pPr algn="r">
                <a:tabLst>
                  <a:tab pos="0" algn="l"/>
                  <a:tab pos="948549" algn="l"/>
                  <a:tab pos="1897097" algn="l"/>
                  <a:tab pos="2845646" algn="l"/>
                  <a:tab pos="3794195" algn="l"/>
                  <a:tab pos="4742744" algn="l"/>
                  <a:tab pos="5691293" algn="l"/>
                  <a:tab pos="6639842" algn="l"/>
                  <a:tab pos="7588390" algn="l"/>
                  <a:tab pos="8536938" algn="l"/>
                  <a:tab pos="9485487" algn="l"/>
                  <a:tab pos="10434036" algn="l"/>
                </a:tabLst>
              </a:pPr>
              <a:t>7</a:t>
            </a:fld>
            <a:endParaRPr lang="en-GB" sz="1300" dirty="0">
              <a:solidFill>
                <a:srgbClr val="7D7D7D"/>
              </a:solidFill>
            </a:endParaRPr>
          </a:p>
        </p:txBody>
      </p:sp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3795" name="Text Box 3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96723" tIns="48174" rIns="96723" bIns="48174"/>
          <a:lstStyle/>
          <a:p>
            <a:pPr>
              <a:lnSpc>
                <a:spcPct val="98000"/>
              </a:lnSpc>
              <a:spcBef>
                <a:spcPts val="700"/>
              </a:spcBef>
              <a:spcAft>
                <a:spcPts val="207"/>
              </a:spcAft>
              <a:tabLst>
                <a:tab pos="0" algn="l"/>
                <a:tab pos="948549" algn="l"/>
                <a:tab pos="1897097" algn="l"/>
                <a:tab pos="2845646" algn="l"/>
                <a:tab pos="3794195" algn="l"/>
                <a:tab pos="4742744" algn="l"/>
                <a:tab pos="5691293" algn="l"/>
                <a:tab pos="6639842" algn="l"/>
                <a:tab pos="7588390" algn="l"/>
                <a:tab pos="8536938" algn="l"/>
                <a:tab pos="9485487" algn="l"/>
                <a:tab pos="10434036" algn="l"/>
              </a:tabLst>
            </a:pPr>
            <a:endParaRPr lang="en-GB" sz="1900" dirty="0">
              <a:latin typeface="Helvetica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0C485A-9E77-4B47-8382-45B6215E6AB4}" type="slidenum">
              <a:rPr lang="en-US"/>
              <a:pPr/>
              <a:t>12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xmlns="" val="198519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79BA58-2EF6-4CF0-B254-DF8BFD9A320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F8CDA7-E52B-494C-B389-F38CB4400DB8}" type="slidenum">
              <a:rPr lang="en-GB"/>
              <a:pPr/>
              <a:t>16</a:t>
            </a:fld>
            <a:endParaRPr lang="en-GB"/>
          </a:p>
        </p:txBody>
      </p:sp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232731" y="719887"/>
            <a:ext cx="4851394" cy="360106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4855" tIns="47428" rIns="94855" bIns="47428" anchor="ctr"/>
          <a:lstStyle/>
          <a:p>
            <a:endParaRPr lang="en-US"/>
          </a:p>
        </p:txBody>
      </p:sp>
      <p:sp>
        <p:nvSpPr>
          <p:cNvPr id="3993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32348" y="4562007"/>
            <a:ext cx="5852160" cy="43209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8272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NOT a modified version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ea typeface="ＭＳ Ｐゴシック" charset="-128"/>
                <a:cs typeface="ＭＳ Ｐゴシック" charset="-128"/>
              </a:rPr>
              <a:t>of Hadoop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8931A2-CD2E-0F4D-8CC5-BC0B3844A36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2632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282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CCAC6-C470-D946-AEBB-B8526FF92A7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A3B4-9B6D-EA4C-84FB-4B3C4D168043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A7C83-C57B-0843-9482-D13E58ECDB3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39B0053-B344-9540-82E6-E8B8E86C52DC}" type="datetime1">
              <a:rPr lang="en-US" smtClean="0"/>
              <a:pPr/>
              <a:t>2/5/2018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EB2A04A-1EBA-3846-A2B4-30449D942642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AB28D-17BF-3E4D-8186-12B40FA58415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A256-0EE8-F04D-9BD7-83013F6B63B5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941D9-0B0C-8046-BF1F-58579B0E1628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6581C-406D-9E42-9729-88F4CFA9ABC9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26FF2-D37F-F947-B75A-2A1564918635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AB41E-F514-7B41-989B-A8C5F9D8B34D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ADD7-DFBE-D14C-B580-E59FC3F46BF8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23F723F-1439-E246-8DB5-45BBF77CA51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D0AEEB58-21E7-1341-8162-BF662690392E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r>
              <a:rPr lang="en-US"/>
              <a:t>Jure Leskovec, Stanford CS246: Mining Massive Datasets, http://cs246.stanford.edu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Computing for Data Mining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92777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A diagram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5609-D050-F645-85DF-0863F0883DC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6" descr="index-auto-0007-0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210" y="1219200"/>
            <a:ext cx="7844790" cy="54102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32410" y="17526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2410" y="3429000"/>
            <a:ext cx="1672590" cy="13716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</a:p>
          <a:p>
            <a:pPr algn="ctr"/>
            <a:r>
              <a:rPr lang="en-US" sz="1200" b="1" dirty="0"/>
              <a:t>(Hash merge, Shuffle, Sort, Partition)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2410" y="4953000"/>
            <a:ext cx="167259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238206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Map-Reduce: In Parallel</a:t>
            </a:r>
          </a:p>
        </p:txBody>
      </p:sp>
      <p:pic>
        <p:nvPicPr>
          <p:cNvPr id="2050" name="Picture 2" descr="http://labs.google.com/papers/mapreduce-osdi04-slides/index-auto-0008-00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800850" cy="4705351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666BC-D1AE-E54D-82BA-13D1673871D9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6091535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b="1" dirty="0">
                <a:solidFill>
                  <a:srgbClr val="0000FF"/>
                </a:solidFill>
              </a:rPr>
              <a:t>All phases are distributed with many tasks doing the work</a:t>
            </a:r>
          </a:p>
        </p:txBody>
      </p:sp>
    </p:spTree>
    <p:extLst>
      <p:ext uri="{BB962C8B-B14F-4D97-AF65-F5344CB8AC3E}">
        <p14:creationId xmlns:p14="http://schemas.microsoft.com/office/powerpoint/2010/main" xmlns="" val="248115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744A2-DC88-401B-8D29-A16364728A37}" type="slidenum">
              <a:rPr lang="en-US"/>
              <a:pPr/>
              <a:t>12</a:t>
            </a:fld>
            <a:endParaRPr lang="en-US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 Pattern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7514" y="25262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3407514" y="32120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5160114" y="26786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3407514" y="38978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3407514" y="4583668"/>
            <a:ext cx="457200" cy="457200"/>
          </a:xfrm>
          <a:prstGeom prst="rect">
            <a:avLst/>
          </a:prstGeom>
          <a:solidFill>
            <a:srgbClr val="FF99CC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5160114" y="35168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160114" y="4355068"/>
            <a:ext cx="457200" cy="457200"/>
          </a:xfrm>
          <a:prstGeom prst="rect">
            <a:avLst/>
          </a:prstGeom>
          <a:solidFill>
            <a:srgbClr val="CC99FF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V="1">
            <a:off x="2188314" y="27548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auto">
          <a:xfrm flipV="1">
            <a:off x="2188314" y="34406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auto">
          <a:xfrm>
            <a:off x="2188314" y="41264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3" name="Line 13"/>
          <p:cNvSpPr>
            <a:spLocks noChangeShapeType="1"/>
          </p:cNvSpPr>
          <p:nvPr/>
        </p:nvSpPr>
        <p:spPr bwMode="auto">
          <a:xfrm>
            <a:off x="2188314" y="4812268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auto">
          <a:xfrm>
            <a:off x="3864714" y="2754868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>
            <a:off x="3864714" y="2754868"/>
            <a:ext cx="12954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auto">
          <a:xfrm flipV="1">
            <a:off x="3864714" y="2831068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3864714" y="3440668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3864714" y="4126468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3864714" y="4659868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617314" y="29072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617314" y="37454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V="1">
            <a:off x="5617314" y="458366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3255114" y="5345668"/>
            <a:ext cx="10166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Mappers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5007714" y="5345668"/>
            <a:ext cx="1061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Reducers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1181839" y="3474006"/>
            <a:ext cx="6848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6896839" y="3474006"/>
            <a:ext cx="8755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>
            <a:off x="3864714" y="2754868"/>
            <a:ext cx="12954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864714" y="3440668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V="1">
            <a:off x="3864714" y="2907268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V="1">
            <a:off x="3864714" y="3745468"/>
            <a:ext cx="1295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V="1">
            <a:off x="3864714" y="2983468"/>
            <a:ext cx="12954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864714" y="3821668"/>
            <a:ext cx="1295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Text Box 33"/>
          <p:cNvSpPr txBox="1">
            <a:spLocks noChangeArrowheads="1"/>
          </p:cNvSpPr>
          <p:nvPr/>
        </p:nvSpPr>
        <p:spPr bwMode="auto">
          <a:xfrm>
            <a:off x="3788514" y="1840468"/>
            <a:ext cx="110395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key-value</a:t>
            </a:r>
          </a:p>
          <a:p>
            <a:r>
              <a:rPr lang="en-US" dirty="0"/>
              <a:t>    pairs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31A8-EBEE-D347-8C39-A79DA8F2213E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xmlns="" val="2861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Example: Word Counting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b="1" dirty="0">
                <a:solidFill>
                  <a:srgbClr val="0000FF"/>
                </a:solidFill>
              </a:rPr>
              <a:t>Example MapReduce task:</a:t>
            </a:r>
          </a:p>
          <a:p>
            <a:r>
              <a:rPr lang="en-US" dirty="0"/>
              <a:t>We have a huge text document</a:t>
            </a:r>
          </a:p>
          <a:p>
            <a:r>
              <a:rPr lang="en-US" dirty="0"/>
              <a:t>Count the number of times each </a:t>
            </a:r>
            <a:br>
              <a:rPr lang="en-US" dirty="0"/>
            </a:br>
            <a:r>
              <a:rPr lang="en-US" dirty="0"/>
              <a:t>distinct word appears in the file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008000"/>
                </a:solidFill>
              </a:rPr>
              <a:t>Many applications of this:</a:t>
            </a:r>
          </a:p>
          <a:p>
            <a:pPr lvl="1"/>
            <a:r>
              <a:rPr lang="en-US" dirty="0"/>
              <a:t>Analyze web server logs to find popular URLs</a:t>
            </a:r>
          </a:p>
          <a:p>
            <a:pPr lvl="1"/>
            <a:r>
              <a:rPr lang="en-US" dirty="0"/>
              <a:t>Statistical machine translation:</a:t>
            </a:r>
          </a:p>
          <a:p>
            <a:pPr lvl="2"/>
            <a:r>
              <a:rPr lang="en-US" dirty="0"/>
              <a:t>Need to count number of times every 5-word sequence occurs in a large corpus of documents</a:t>
            </a:r>
          </a:p>
          <a:p>
            <a:pPr lvl="1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0E464-5160-3847-8B1B-4CB2CEB4CD15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7654571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Word Counting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3468468"/>
            <a:ext cx="1600200" cy="2627531"/>
          </a:xfrm>
          <a:prstGeom prst="rect">
            <a:avLst/>
          </a:prstGeom>
          <a:ln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100" dirty="0">
                <a:latin typeface="Arial Narrow" pitchFamily="34" charset="0"/>
                <a:cs typeface="Arial" pitchFamily="34" charset="0"/>
              </a:rPr>
              <a:t>The crew of the space shuttle Endeavor recently returned to Earth as ambassadors, harbingers of a new era of space exploration. Scientists at NASA are saying that the recent assembly of the 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Dextre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bot is the first step in a long-term space-based man/</a:t>
            </a:r>
            <a:r>
              <a:rPr lang="en-US" sz="1100" dirty="0" err="1">
                <a:latin typeface="Arial Narrow" pitchFamily="34" charset="0"/>
                <a:cs typeface="Arial" pitchFamily="34" charset="0"/>
              </a:rPr>
              <a:t>mache</a:t>
            </a:r>
            <a:r>
              <a:rPr lang="en-US" sz="1100" dirty="0">
                <a:latin typeface="Arial Narrow" pitchFamily="34" charset="0"/>
                <a:cs typeface="Arial" pitchFamily="34" charset="0"/>
              </a:rPr>
              <a:t> partnership. '"The work we're doing now -- the robotics we're doing -- is what we're going to need ……………………..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610766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Big document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788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(of,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(Endeavor,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600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(crew, 1)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(the, 1)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141204" y="3468469"/>
            <a:ext cx="1600200" cy="25908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(crew, 2)</a:t>
            </a:r>
          </a:p>
          <a:p>
            <a:pPr algn="ctr"/>
            <a:r>
              <a:rPr lang="en-US" dirty="0"/>
              <a:t>(space, 1)</a:t>
            </a:r>
          </a:p>
          <a:p>
            <a:pPr algn="ctr"/>
            <a:r>
              <a:rPr lang="en-US" dirty="0"/>
              <a:t>(the, 3)</a:t>
            </a:r>
          </a:p>
          <a:p>
            <a:pPr algn="ctr"/>
            <a:r>
              <a:rPr lang="en-US" dirty="0"/>
              <a:t>(shuttle, 1)</a:t>
            </a:r>
          </a:p>
          <a:p>
            <a:pPr algn="ctr"/>
            <a:r>
              <a:rPr lang="en-US" dirty="0"/>
              <a:t>(recently, 1)</a:t>
            </a:r>
          </a:p>
          <a:p>
            <a:pPr algn="ctr"/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1788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MAP:</a:t>
            </a:r>
          </a:p>
          <a:p>
            <a:pPr algn="ctr"/>
            <a:r>
              <a:rPr lang="en-US" sz="1400" dirty="0"/>
              <a:t>Read input and produces a set of key-value pairs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1600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Group by key:</a:t>
            </a:r>
          </a:p>
          <a:p>
            <a:pPr algn="ctr"/>
            <a:r>
              <a:rPr lang="en-US" sz="1400" dirty="0"/>
              <a:t>Collect all pairs with same key</a:t>
            </a:r>
            <a:endParaRPr lang="en-US" b="1" dirty="0"/>
          </a:p>
        </p:txBody>
      </p:sp>
      <p:sp>
        <p:nvSpPr>
          <p:cNvPr id="57" name="Rectangle 56"/>
          <p:cNvSpPr/>
          <p:nvPr/>
        </p:nvSpPr>
        <p:spPr>
          <a:xfrm>
            <a:off x="6141204" y="2057400"/>
            <a:ext cx="1600200" cy="1143000"/>
          </a:xfrm>
          <a:prstGeom prst="rect">
            <a:avLst/>
          </a:prstGeom>
          <a:ln cmpd="sng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Reduce:</a:t>
            </a:r>
          </a:p>
          <a:p>
            <a:pPr algn="ctr"/>
            <a:r>
              <a:rPr lang="en-US" sz="1400" dirty="0"/>
              <a:t>Collect all values belonging to the key and output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3622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12196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19800" y="1411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Provided by the programmer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52907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343400" y="6107668"/>
            <a:ext cx="142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(key, value)</a:t>
            </a:r>
          </a:p>
        </p:txBody>
      </p:sp>
      <p:grpSp>
        <p:nvGrpSpPr>
          <p:cNvPr id="3" name="Group 68"/>
          <p:cNvGrpSpPr/>
          <p:nvPr/>
        </p:nvGrpSpPr>
        <p:grpSpPr>
          <a:xfrm>
            <a:off x="8001000" y="3200400"/>
            <a:ext cx="762000" cy="3200400"/>
            <a:chOff x="8001000" y="1752600"/>
            <a:chExt cx="762000" cy="3200400"/>
          </a:xfrm>
        </p:grpSpPr>
        <p:sp>
          <p:nvSpPr>
            <p:cNvPr id="64" name="TextBox 63"/>
            <p:cNvSpPr txBox="1"/>
            <p:nvPr/>
          </p:nvSpPr>
          <p:spPr>
            <a:xfrm rot="16200000">
              <a:off x="7070789" y="2911411"/>
              <a:ext cx="2686954" cy="369332"/>
            </a:xfrm>
            <a:prstGeom prst="rect">
              <a:avLst/>
            </a:prstGeom>
            <a:noFill/>
            <a:ln cmpd="sng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Sequentially read the data</a:t>
              </a: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8001000" y="1752600"/>
              <a:ext cx="762000" cy="3200400"/>
            </a:xfrm>
            <a:prstGeom prst="downArrow">
              <a:avLst/>
            </a:prstGeom>
            <a:ln cmpd="sng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 rot="16200000">
              <a:off x="7119681" y="3059689"/>
              <a:ext cx="2542684" cy="369332"/>
            </a:xfrm>
            <a:prstGeom prst="rect">
              <a:avLst/>
            </a:prstGeom>
            <a:noFill/>
            <a:ln cmpd="sng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Only  </a:t>
              </a:r>
              <a:r>
                <a:rPr lang="en-US" dirty="0">
                  <a:solidFill>
                    <a:schemeClr val="bg1"/>
                  </a:solidFill>
                </a:rPr>
                <a:t>  sequential    reads</a:t>
              </a:r>
            </a:p>
          </p:txBody>
        </p:sp>
      </p:grpSp>
      <p:grpSp>
        <p:nvGrpSpPr>
          <p:cNvPr id="4" name="Group 76"/>
          <p:cNvGrpSpPr/>
          <p:nvPr/>
        </p:nvGrpSpPr>
        <p:grpSpPr>
          <a:xfrm>
            <a:off x="2102665" y="4056286"/>
            <a:ext cx="1707335" cy="1104600"/>
            <a:chOff x="179559" y="4370559"/>
            <a:chExt cx="1707335" cy="110460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10494" y="49385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6" name="Group 80"/>
          <p:cNvGrpSpPr/>
          <p:nvPr/>
        </p:nvGrpSpPr>
        <p:grpSpPr>
          <a:xfrm>
            <a:off x="4114800" y="4371984"/>
            <a:ext cx="1707335" cy="782628"/>
            <a:chOff x="179559" y="4627743"/>
            <a:chExt cx="1707335" cy="78262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79559" y="540878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210494" y="4627743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" name="Group 84"/>
          <p:cNvGrpSpPr/>
          <p:nvPr/>
        </p:nvGrpSpPr>
        <p:grpSpPr>
          <a:xfrm>
            <a:off x="152400" y="4021245"/>
            <a:ext cx="1707335" cy="1104600"/>
            <a:chOff x="179559" y="4370559"/>
            <a:chExt cx="1707335" cy="110460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179559" y="547357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210494" y="4916281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210494" y="4370559"/>
              <a:ext cx="1676400" cy="1588"/>
            </a:xfrm>
            <a:prstGeom prst="line">
              <a:avLst/>
            </a:prstGeom>
            <a:ln cmpd="sng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97"/>
          <p:cNvGrpSpPr/>
          <p:nvPr/>
        </p:nvGrpSpPr>
        <p:grpSpPr>
          <a:xfrm>
            <a:off x="3810000" y="3886200"/>
            <a:ext cx="228600" cy="1600200"/>
            <a:chOff x="3810000" y="4114800"/>
            <a:chExt cx="228600" cy="1600200"/>
          </a:xfrm>
        </p:grpSpPr>
        <p:cxnSp>
          <p:nvCxnSpPr>
            <p:cNvPr id="90" name="Straight Connector 89"/>
            <p:cNvCxnSpPr/>
            <p:nvPr/>
          </p:nvCxnSpPr>
          <p:spPr>
            <a:xfrm rot="16200000" flipH="1">
              <a:off x="3619500" y="4381500"/>
              <a:ext cx="6858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 flipH="1" flipV="1">
              <a:off x="3505200" y="5181600"/>
              <a:ext cx="914400" cy="1524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3657600" y="4953000"/>
              <a:ext cx="5334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H="1">
              <a:off x="3733800" y="4495800"/>
              <a:ext cx="381000" cy="228600"/>
            </a:xfrm>
            <a:prstGeom prst="line">
              <a:avLst/>
            </a:prstGeom>
            <a:ln cmpd="sng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941-68AA-544F-8ED6-FF5F7514B982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676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5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Using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001000" cy="2057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map(key, value):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document name; value: text of the document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word w in value: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	emit(w, 1)</a:t>
            </a:r>
          </a:p>
          <a:p>
            <a:pPr>
              <a:buFont typeface="Wingdings" pitchFamily="2" charset="2"/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609600" y="38100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reduce(key, values):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// key: a word; value: an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iterator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over counts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result = 0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for each count v in values: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	result += v</a:t>
            </a:r>
          </a:p>
          <a:p>
            <a:r>
              <a:rPr lang="en-US" sz="2000" dirty="0">
                <a:latin typeface="Courier New" pitchFamily="49" charset="0"/>
                <a:cs typeface="Courier New" pitchFamily="49" charset="0"/>
              </a:rPr>
              <a:t>	emit(key, result)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BC85F-EA7F-6A4A-8587-AA4EF5369B21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760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  <p:bldP spid="890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MapReduce</a:t>
            </a:r>
            <a:r>
              <a:rPr lang="en-GB" dirty="0"/>
              <a:t>: Environment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r>
              <a:rPr lang="en-GB" b="1" dirty="0" err="1">
                <a:solidFill>
                  <a:srgbClr val="0000FF"/>
                </a:solidFill>
              </a:rPr>
              <a:t>MapReduce</a:t>
            </a:r>
            <a:r>
              <a:rPr lang="en-GB" b="1" dirty="0">
                <a:solidFill>
                  <a:srgbClr val="0000FF"/>
                </a:solidFill>
              </a:rPr>
              <a:t> environment takes care of:</a:t>
            </a:r>
          </a:p>
          <a:p>
            <a:r>
              <a:rPr lang="en-GB" b="1" dirty="0">
                <a:solidFill>
                  <a:srgbClr val="008000"/>
                </a:solidFill>
              </a:rPr>
              <a:t>Partitioning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the input data</a:t>
            </a:r>
          </a:p>
          <a:p>
            <a:r>
              <a:rPr lang="en-GB" b="1" dirty="0">
                <a:solidFill>
                  <a:srgbClr val="008000"/>
                </a:solidFill>
              </a:rPr>
              <a:t>Scheduling</a:t>
            </a:r>
            <a:r>
              <a:rPr lang="en-GB" dirty="0"/>
              <a:t> the program’s execution across a </a:t>
            </a:r>
            <a:br>
              <a:rPr lang="en-GB" dirty="0"/>
            </a:br>
            <a:r>
              <a:rPr lang="en-GB" dirty="0"/>
              <a:t>set of machines</a:t>
            </a:r>
          </a:p>
          <a:p>
            <a:r>
              <a:rPr lang="en-GB" dirty="0"/>
              <a:t>Performing the </a:t>
            </a:r>
            <a:r>
              <a:rPr lang="en-GB" b="1" dirty="0">
                <a:solidFill>
                  <a:srgbClr val="0000FF"/>
                </a:solidFill>
              </a:rPr>
              <a:t>group by key</a:t>
            </a:r>
            <a:r>
              <a:rPr lang="en-GB" dirty="0"/>
              <a:t> step</a:t>
            </a:r>
          </a:p>
          <a:p>
            <a:pPr lvl="1"/>
            <a:r>
              <a:rPr lang="en-GB" dirty="0"/>
              <a:t>In practice this is is the bottleneck</a:t>
            </a:r>
          </a:p>
          <a:p>
            <a:r>
              <a:rPr lang="en-GB" dirty="0"/>
              <a:t>Handling machine </a:t>
            </a:r>
            <a:r>
              <a:rPr lang="en-GB" b="1" dirty="0">
                <a:solidFill>
                  <a:srgbClr val="008000"/>
                </a:solidFill>
              </a:rPr>
              <a:t>failures</a:t>
            </a:r>
          </a:p>
          <a:p>
            <a:r>
              <a:rPr lang="en-GB" dirty="0"/>
              <a:t>Managing required inter-machine </a:t>
            </a:r>
            <a:r>
              <a:rPr lang="en-GB" b="1" dirty="0">
                <a:solidFill>
                  <a:srgbClr val="008000"/>
                </a:solidFill>
              </a:rPr>
              <a:t>communication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6B7F0-1932-524B-AB55-4029798EFFE8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01904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Failures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Map worker failure</a:t>
            </a:r>
          </a:p>
          <a:p>
            <a:pPr lvl="1"/>
            <a:r>
              <a:rPr lang="en-US" dirty="0"/>
              <a:t>Map tasks completed or in-progress at </a:t>
            </a:r>
            <a:br>
              <a:rPr lang="en-US" dirty="0"/>
            </a:br>
            <a:r>
              <a:rPr lang="en-US" dirty="0"/>
              <a:t>worker are reset to idle and rescheduled</a:t>
            </a:r>
          </a:p>
          <a:p>
            <a:pPr lvl="1"/>
            <a:r>
              <a:rPr lang="en-US" dirty="0"/>
              <a:t>Reduce workers are notified when map task is rescheduled on another worker</a:t>
            </a:r>
          </a:p>
          <a:p>
            <a:r>
              <a:rPr lang="en-US" b="1" dirty="0">
                <a:solidFill>
                  <a:srgbClr val="FF0066"/>
                </a:solidFill>
              </a:rPr>
              <a:t>Reduce worker failure</a:t>
            </a:r>
          </a:p>
          <a:p>
            <a:pPr lvl="1"/>
            <a:r>
              <a:rPr lang="en-US" dirty="0"/>
              <a:t>Only in-progress tasks are reset to idle and the reduce task is restarted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C184-53E3-7842-805B-5DC7087DD727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30659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Spark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672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Two major limitations of MapReduce:  </a:t>
            </a:r>
          </a:p>
          <a:p>
            <a:pPr lvl="1"/>
            <a:r>
              <a:rPr lang="en-US" dirty="0"/>
              <a:t>Difficultly of programming directly in MR </a:t>
            </a:r>
          </a:p>
          <a:p>
            <a:pPr lvl="2"/>
            <a:r>
              <a:rPr lang="en-US" dirty="0"/>
              <a:t>Many problems aren’t easily described as map-reduce</a:t>
            </a:r>
          </a:p>
          <a:p>
            <a:pPr lvl="1"/>
            <a:r>
              <a:rPr lang="en-US" dirty="0"/>
              <a:t>Performance bottlenecks, or batch not fitting the use cases </a:t>
            </a:r>
          </a:p>
          <a:p>
            <a:pPr lvl="2"/>
            <a:r>
              <a:rPr lang="en-US" dirty="0"/>
              <a:t>Persistence to disk typically slower than in-memory work</a:t>
            </a:r>
          </a:p>
          <a:p>
            <a:pPr lvl="2"/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In short, MR doesn’t compose well for large applications</a:t>
            </a:r>
          </a:p>
          <a:p>
            <a:pPr lvl="1"/>
            <a:r>
              <a:rPr lang="en-US" dirty="0"/>
              <a:t>Many times one needs to chain multiple map-reduce steps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DE3F7-C222-0A4A-99AE-2783E0255C0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048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C33DD-447F-FD48-B887-504734D32F00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://www.filecluster.com/reviews/wp-content/uploads/2008/11/server_rac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65" y="1"/>
            <a:ext cx="943263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4458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Data-Flow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2578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MapReduce uses two “ranks” of tasks:</a:t>
            </a:r>
            <a:r>
              <a:rPr lang="en-US" dirty="0">
                <a:solidFill>
                  <a:srgbClr val="FF0066"/>
                </a:solidFill>
              </a:rPr>
              <a:t> </a:t>
            </a:r>
            <a:br>
              <a:rPr lang="en-US" dirty="0">
                <a:solidFill>
                  <a:srgbClr val="FF0066"/>
                </a:solidFill>
              </a:rPr>
            </a:br>
            <a:r>
              <a:rPr lang="en-US" dirty="0"/>
              <a:t>One for Map the second for Reduce</a:t>
            </a:r>
          </a:p>
          <a:p>
            <a:pPr lvl="1"/>
            <a:r>
              <a:rPr lang="en-US" dirty="0"/>
              <a:t>Data flows from the first rank to the second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Data-Flow Systems generalize this in two ways: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any number of tasks/ranks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Allow functions other than Map and Reduce</a:t>
            </a:r>
          </a:p>
          <a:p>
            <a:pPr lvl="1"/>
            <a:r>
              <a:rPr lang="en-US" dirty="0"/>
              <a:t>As long as data flow is in one direction only, we can have the blocking property and allow recovery of tasks rather than whole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EBB2-83F8-2445-8CCF-69B5FC99501C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xmlns="" val="21321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Spark: Most Popular </a:t>
            </a:r>
            <a:r>
              <a:rPr lang="en-US"/>
              <a:t>Data-Flow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Expressive computing system, not limited to the map-reduce model</a:t>
            </a:r>
          </a:p>
          <a:p>
            <a:pPr lvl="8"/>
            <a:endParaRPr lang="en-US" dirty="0"/>
          </a:p>
          <a:p>
            <a:r>
              <a:rPr lang="en-US" b="1" dirty="0"/>
              <a:t>Additions to MapReduce model: </a:t>
            </a:r>
          </a:p>
          <a:p>
            <a:pPr lvl="1"/>
            <a:r>
              <a:rPr lang="en-US" dirty="0"/>
              <a:t>Fast data sharing </a:t>
            </a:r>
          </a:p>
          <a:p>
            <a:pPr lvl="2"/>
            <a:r>
              <a:rPr lang="en-US" dirty="0"/>
              <a:t>Avoids saving intermediate results to disk</a:t>
            </a:r>
          </a:p>
          <a:p>
            <a:pPr lvl="2"/>
            <a:r>
              <a:rPr lang="en-US" dirty="0"/>
              <a:t>Caches data for repetitive queries </a:t>
            </a:r>
            <a:r>
              <a:rPr lang="en-US" sz="2000" dirty="0"/>
              <a:t>(e.g. for machine learning)</a:t>
            </a:r>
          </a:p>
          <a:p>
            <a:pPr lvl="1"/>
            <a:r>
              <a:rPr lang="en-US" dirty="0"/>
              <a:t>General execution graphs (DAGs)</a:t>
            </a:r>
          </a:p>
          <a:p>
            <a:pPr lvl="1"/>
            <a:r>
              <a:rPr lang="en-US" dirty="0"/>
              <a:t>Richer functions than just map and reduce</a:t>
            </a:r>
          </a:p>
          <a:p>
            <a:pPr lvl="8"/>
            <a:endParaRPr lang="en-US" sz="1400" dirty="0"/>
          </a:p>
          <a:p>
            <a:r>
              <a:rPr lang="en-US" dirty="0"/>
              <a:t>Compatible with Hadoop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B9C6A-19C0-2640-8B32-D2E4DC948E70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185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5562600"/>
          </a:xfrm>
        </p:spPr>
        <p:txBody>
          <a:bodyPr>
            <a:normAutofit fontScale="92500" lnSpcReduction="10000"/>
          </a:bodyPr>
          <a:lstStyle/>
          <a:p>
            <a:pPr marL="118872" indent="0">
              <a:buNone/>
            </a:pPr>
            <a:r>
              <a:rPr lang="en-US" b="1" dirty="0"/>
              <a:t>Key concept </a:t>
            </a:r>
            <a:r>
              <a:rPr lang="en-US" b="1" i="1" dirty="0">
                <a:solidFill>
                  <a:srgbClr val="FF0000"/>
                </a:solidFill>
              </a:rPr>
              <a:t>Resilient Distributed Dataset </a:t>
            </a:r>
            <a:r>
              <a:rPr lang="en-US" b="1" dirty="0"/>
              <a:t>(RDD)</a:t>
            </a:r>
          </a:p>
          <a:p>
            <a:pPr lvl="1"/>
            <a:r>
              <a:rPr lang="en-US" dirty="0"/>
              <a:t>Partitioned collection of records</a:t>
            </a:r>
          </a:p>
          <a:p>
            <a:pPr lvl="2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pPr lvl="8"/>
            <a:endParaRPr lang="en-US" dirty="0"/>
          </a:p>
          <a:p>
            <a:r>
              <a:rPr lang="en-US" dirty="0"/>
              <a:t>RDDs can be created from Hadoop, or by transforming other RDDs (you can stack RDDs)</a:t>
            </a:r>
          </a:p>
          <a:p>
            <a:pPr lvl="8"/>
            <a:endParaRPr lang="en-US" dirty="0"/>
          </a:p>
          <a:p>
            <a:r>
              <a:rPr lang="en-US" dirty="0"/>
              <a:t>RDDs are best suited for applications that apply the same operation to all elements of 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E512-A4B8-3A42-9B54-958039394058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xmlns="" val="18462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RDD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Transformations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build RDDs through deterministic operations on other RDDs:</a:t>
            </a:r>
          </a:p>
          <a:p>
            <a:pPr lvl="1"/>
            <a:r>
              <a:rPr lang="en-US" dirty="0"/>
              <a:t>Transformations include </a:t>
            </a:r>
            <a:r>
              <a:rPr lang="en-US" i="1" dirty="0"/>
              <a:t>map</a:t>
            </a:r>
            <a:r>
              <a:rPr lang="en-US" dirty="0"/>
              <a:t>, </a:t>
            </a:r>
            <a:r>
              <a:rPr lang="en-US" i="1" dirty="0"/>
              <a:t>filter</a:t>
            </a:r>
            <a:r>
              <a:rPr lang="en-US" dirty="0"/>
              <a:t>, </a:t>
            </a:r>
            <a:r>
              <a:rPr lang="en-US" i="1" dirty="0"/>
              <a:t>join, union, intersection, distinct</a:t>
            </a:r>
          </a:p>
          <a:p>
            <a:pPr lvl="1"/>
            <a:r>
              <a:rPr lang="en-US" b="1" dirty="0"/>
              <a:t>Lazy evaluation:</a:t>
            </a:r>
            <a:r>
              <a:rPr lang="en-US" dirty="0"/>
              <a:t> Nothing computed until an action requires it</a:t>
            </a:r>
          </a:p>
          <a:p>
            <a:pPr lvl="8"/>
            <a:endParaRPr lang="en-US" dirty="0"/>
          </a:p>
          <a:p>
            <a:r>
              <a:rPr lang="en-US" b="1" dirty="0">
                <a:solidFill>
                  <a:srgbClr val="FF0066"/>
                </a:solidFill>
              </a:rPr>
              <a:t>Actions</a:t>
            </a:r>
            <a:r>
              <a:rPr lang="en-US" dirty="0">
                <a:solidFill>
                  <a:srgbClr val="FF0066"/>
                </a:solidFill>
              </a:rPr>
              <a:t> </a:t>
            </a:r>
            <a:r>
              <a:rPr lang="en-US" dirty="0"/>
              <a:t>to return value or export data</a:t>
            </a:r>
          </a:p>
          <a:p>
            <a:pPr lvl="1"/>
            <a:r>
              <a:rPr lang="en-US" dirty="0"/>
              <a:t>Actions include </a:t>
            </a:r>
            <a:r>
              <a:rPr lang="en-US" i="1" dirty="0"/>
              <a:t>count</a:t>
            </a:r>
            <a:r>
              <a:rPr lang="en-US" dirty="0"/>
              <a:t>, </a:t>
            </a:r>
            <a:r>
              <a:rPr lang="en-US" i="1" dirty="0"/>
              <a:t>collect</a:t>
            </a:r>
            <a:r>
              <a:rPr lang="en-US" dirty="0"/>
              <a:t>, </a:t>
            </a:r>
            <a:r>
              <a:rPr lang="en-US" i="1" dirty="0"/>
              <a:t>reduce, save</a:t>
            </a:r>
          </a:p>
          <a:p>
            <a:pPr lvl="1"/>
            <a:r>
              <a:rPr lang="en-US" dirty="0"/>
              <a:t>Actions can be applied to RDDs; actions force calculations and return values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C31B-822E-8C42-9EFD-DFFC56F5A100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925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74297" y="1228117"/>
            <a:ext cx="8374503" cy="3490679"/>
            <a:chOff x="4800600" y="1771650"/>
            <a:chExt cx="6565355" cy="2836835"/>
          </a:xfrm>
        </p:grpSpPr>
        <p:sp>
          <p:nvSpPr>
            <p:cNvPr id="171" name="Rounded Rectangle 170"/>
            <p:cNvSpPr/>
            <p:nvPr/>
          </p:nvSpPr>
          <p:spPr>
            <a:xfrm>
              <a:off x="4800600" y="1771650"/>
              <a:ext cx="4114800" cy="2836835"/>
            </a:xfrm>
            <a:prstGeom prst="roundRect">
              <a:avLst>
                <a:gd name="adj" fmla="val 11363"/>
              </a:avLst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2" name="Rounded Rectangle 171"/>
            <p:cNvSpPr/>
            <p:nvPr/>
          </p:nvSpPr>
          <p:spPr>
            <a:xfrm>
              <a:off x="4920436" y="1877762"/>
              <a:ext cx="1330397" cy="990905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73" name="Rounded Rectangle 172"/>
            <p:cNvSpPr/>
            <p:nvPr/>
          </p:nvSpPr>
          <p:spPr>
            <a:xfrm>
              <a:off x="4920436" y="2996811"/>
              <a:ext cx="2837903" cy="1504713"/>
            </a:xfrm>
            <a:prstGeom prst="round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0" name="Rounded Rectangle 179"/>
            <p:cNvSpPr/>
            <p:nvPr/>
          </p:nvSpPr>
          <p:spPr>
            <a:xfrm>
              <a:off x="7076249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1" name="Rounded Rectangle 180"/>
            <p:cNvSpPr/>
            <p:nvPr/>
          </p:nvSpPr>
          <p:spPr>
            <a:xfrm>
              <a:off x="7144361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>
              <a:off x="7144361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3" name="Rounded Rectangle 182"/>
            <p:cNvSpPr/>
            <p:nvPr/>
          </p:nvSpPr>
          <p:spPr>
            <a:xfrm>
              <a:off x="7144361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4" name="Rounded Rectangle 183"/>
            <p:cNvSpPr/>
            <p:nvPr/>
          </p:nvSpPr>
          <p:spPr>
            <a:xfrm>
              <a:off x="7144361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5" name="Rounded Rectangle 184"/>
            <p:cNvSpPr/>
            <p:nvPr/>
          </p:nvSpPr>
          <p:spPr>
            <a:xfrm>
              <a:off x="5688622" y="1953913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86" name="Rounded Rectangle 185"/>
            <p:cNvSpPr/>
            <p:nvPr/>
          </p:nvSpPr>
          <p:spPr>
            <a:xfrm>
              <a:off x="5756734" y="2011958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7" name="Rounded Rectangle 186"/>
            <p:cNvSpPr/>
            <p:nvPr/>
          </p:nvSpPr>
          <p:spPr>
            <a:xfrm>
              <a:off x="5756734" y="227281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8" name="Rounded Rectangle 187"/>
            <p:cNvSpPr/>
            <p:nvPr/>
          </p:nvSpPr>
          <p:spPr>
            <a:xfrm>
              <a:off x="5756734" y="252083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89" name="Rounded Rectangle 188"/>
            <p:cNvSpPr/>
            <p:nvPr/>
          </p:nvSpPr>
          <p:spPr>
            <a:xfrm>
              <a:off x="7076249" y="1958278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7144361" y="2016323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1" name="Rounded Rectangle 190"/>
            <p:cNvSpPr/>
            <p:nvPr/>
          </p:nvSpPr>
          <p:spPr>
            <a:xfrm>
              <a:off x="7144361" y="2277185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7144361" y="2525199"/>
              <a:ext cx="295992" cy="189969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3" name="Rounded Rectangle 192"/>
            <p:cNvSpPr/>
            <p:nvPr/>
          </p:nvSpPr>
          <p:spPr>
            <a:xfrm>
              <a:off x="8362982" y="2637171"/>
              <a:ext cx="430535" cy="825026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194" name="Rounded Rectangle 193"/>
            <p:cNvSpPr/>
            <p:nvPr/>
          </p:nvSpPr>
          <p:spPr>
            <a:xfrm>
              <a:off x="8431095" y="2695217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8431095" y="2956079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96" name="Rounded Rectangle 195"/>
            <p:cNvSpPr/>
            <p:nvPr/>
          </p:nvSpPr>
          <p:spPr>
            <a:xfrm>
              <a:off x="8431095" y="3204092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97" name="Straight Arrow Connector 196"/>
            <p:cNvCxnSpPr>
              <a:stCxn id="190" idx="3"/>
              <a:endCxn id="194" idx="1"/>
            </p:cNvCxnSpPr>
            <p:nvPr/>
          </p:nvCxnSpPr>
          <p:spPr>
            <a:xfrm>
              <a:off x="7440353" y="2111308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8" name="Straight Arrow Connector 197"/>
            <p:cNvCxnSpPr>
              <a:stCxn id="191" idx="3"/>
              <a:endCxn id="195" idx="1"/>
            </p:cNvCxnSpPr>
            <p:nvPr/>
          </p:nvCxnSpPr>
          <p:spPr>
            <a:xfrm>
              <a:off x="7440353" y="2372170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99" name="Straight Arrow Connector 198"/>
            <p:cNvCxnSpPr>
              <a:stCxn id="192" idx="3"/>
              <a:endCxn id="196" idx="1"/>
            </p:cNvCxnSpPr>
            <p:nvPr/>
          </p:nvCxnSpPr>
          <p:spPr>
            <a:xfrm>
              <a:off x="7440353" y="2620184"/>
              <a:ext cx="990741" cy="6788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0" name="Straight Arrow Connector 199"/>
            <p:cNvCxnSpPr>
              <a:stCxn id="187" idx="3"/>
              <a:endCxn id="191" idx="1"/>
            </p:cNvCxnSpPr>
            <p:nvPr/>
          </p:nvCxnSpPr>
          <p:spPr>
            <a:xfrm>
              <a:off x="6052726" y="2367805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1" name="Straight Arrow Connector 200"/>
            <p:cNvCxnSpPr>
              <a:stCxn id="186" idx="3"/>
              <a:endCxn id="190" idx="1"/>
            </p:cNvCxnSpPr>
            <p:nvPr/>
          </p:nvCxnSpPr>
          <p:spPr>
            <a:xfrm>
              <a:off x="6052726" y="2106943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3" name="Straight Arrow Connector 202"/>
            <p:cNvCxnSpPr>
              <a:stCxn id="181" idx="3"/>
              <a:endCxn id="194" idx="1"/>
            </p:cNvCxnSpPr>
            <p:nvPr/>
          </p:nvCxnSpPr>
          <p:spPr>
            <a:xfrm flipV="1">
              <a:off x="7440353" y="2790201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4" name="Straight Arrow Connector 203"/>
            <p:cNvCxnSpPr>
              <a:stCxn id="188" idx="3"/>
              <a:endCxn id="192" idx="1"/>
            </p:cNvCxnSpPr>
            <p:nvPr/>
          </p:nvCxnSpPr>
          <p:spPr>
            <a:xfrm>
              <a:off x="6052726" y="2615818"/>
              <a:ext cx="1091634" cy="436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5" name="Straight Arrow Connector 204"/>
            <p:cNvCxnSpPr>
              <a:stCxn id="183" idx="3"/>
              <a:endCxn id="194" idx="1"/>
            </p:cNvCxnSpPr>
            <p:nvPr/>
          </p:nvCxnSpPr>
          <p:spPr>
            <a:xfrm flipV="1">
              <a:off x="7440353" y="2790202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9" name="Straight Arrow Connector 208"/>
            <p:cNvCxnSpPr>
              <a:stCxn id="181" idx="3"/>
              <a:endCxn id="195" idx="1"/>
            </p:cNvCxnSpPr>
            <p:nvPr/>
          </p:nvCxnSpPr>
          <p:spPr>
            <a:xfrm flipV="1">
              <a:off x="7440353" y="3051063"/>
              <a:ext cx="990742" cy="2620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0" name="Straight Arrow Connector 209"/>
            <p:cNvCxnSpPr>
              <a:stCxn id="182" idx="3"/>
              <a:endCxn id="195" idx="1"/>
            </p:cNvCxnSpPr>
            <p:nvPr/>
          </p:nvCxnSpPr>
          <p:spPr>
            <a:xfrm flipV="1">
              <a:off x="7440353" y="3051063"/>
              <a:ext cx="990742" cy="522884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1" name="Straight Arrow Connector 210"/>
            <p:cNvCxnSpPr>
              <a:stCxn id="183" idx="3"/>
              <a:endCxn id="195" idx="1"/>
            </p:cNvCxnSpPr>
            <p:nvPr/>
          </p:nvCxnSpPr>
          <p:spPr>
            <a:xfrm flipV="1">
              <a:off x="7440353" y="3051063"/>
              <a:ext cx="990742" cy="77580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2" name="Straight Arrow Connector 211"/>
            <p:cNvCxnSpPr>
              <a:stCxn id="184" idx="3"/>
              <a:endCxn id="195" idx="1"/>
            </p:cNvCxnSpPr>
            <p:nvPr/>
          </p:nvCxnSpPr>
          <p:spPr>
            <a:xfrm flipV="1">
              <a:off x="7440353" y="3051063"/>
              <a:ext cx="990742" cy="103666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3" name="Straight Arrow Connector 212"/>
            <p:cNvCxnSpPr>
              <a:stCxn id="182" idx="3"/>
              <a:endCxn id="194" idx="1"/>
            </p:cNvCxnSpPr>
            <p:nvPr/>
          </p:nvCxnSpPr>
          <p:spPr>
            <a:xfrm flipV="1">
              <a:off x="7440353" y="2790202"/>
              <a:ext cx="990742" cy="78374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4" name="Straight Arrow Connector 213"/>
            <p:cNvCxnSpPr>
              <a:stCxn id="187" idx="3"/>
              <a:endCxn id="192" idx="1"/>
            </p:cNvCxnSpPr>
            <p:nvPr/>
          </p:nvCxnSpPr>
          <p:spPr>
            <a:xfrm>
              <a:off x="6052726" y="2367805"/>
              <a:ext cx="1091634" cy="25237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5" name="Straight Arrow Connector 214"/>
            <p:cNvCxnSpPr>
              <a:stCxn id="187" idx="3"/>
              <a:endCxn id="190" idx="1"/>
            </p:cNvCxnSpPr>
            <p:nvPr/>
          </p:nvCxnSpPr>
          <p:spPr>
            <a:xfrm flipV="1">
              <a:off x="6052726" y="2111308"/>
              <a:ext cx="1091634" cy="25649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6" name="Straight Arrow Connector 215"/>
            <p:cNvCxnSpPr>
              <a:stCxn id="188" idx="3"/>
              <a:endCxn id="191" idx="1"/>
            </p:cNvCxnSpPr>
            <p:nvPr/>
          </p:nvCxnSpPr>
          <p:spPr>
            <a:xfrm flipV="1">
              <a:off x="6052726" y="2372170"/>
              <a:ext cx="1091634" cy="243647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7" name="Straight Arrow Connector 216"/>
            <p:cNvCxnSpPr>
              <a:stCxn id="186" idx="3"/>
              <a:endCxn id="192" idx="1"/>
            </p:cNvCxnSpPr>
            <p:nvPr/>
          </p:nvCxnSpPr>
          <p:spPr>
            <a:xfrm>
              <a:off x="6052726" y="2106942"/>
              <a:ext cx="1091634" cy="513242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8" name="Straight Arrow Connector 217"/>
            <p:cNvCxnSpPr>
              <a:stCxn id="184" idx="3"/>
              <a:endCxn id="194" idx="1"/>
            </p:cNvCxnSpPr>
            <p:nvPr/>
          </p:nvCxnSpPr>
          <p:spPr>
            <a:xfrm flipV="1">
              <a:off x="7440353" y="2790201"/>
              <a:ext cx="990742" cy="1297529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19" name="Straight Arrow Connector 218"/>
            <p:cNvCxnSpPr>
              <a:stCxn id="181" idx="3"/>
              <a:endCxn id="196" idx="1"/>
            </p:cNvCxnSpPr>
            <p:nvPr/>
          </p:nvCxnSpPr>
          <p:spPr>
            <a:xfrm flipV="1">
              <a:off x="7440353" y="3299076"/>
              <a:ext cx="990742" cy="140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0" name="Straight Arrow Connector 219"/>
            <p:cNvCxnSpPr>
              <a:stCxn id="182" idx="3"/>
              <a:endCxn id="196" idx="1"/>
            </p:cNvCxnSpPr>
            <p:nvPr/>
          </p:nvCxnSpPr>
          <p:spPr>
            <a:xfrm flipV="1">
              <a:off x="7440353" y="3299076"/>
              <a:ext cx="990742" cy="27487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1" name="Straight Arrow Connector 220"/>
            <p:cNvCxnSpPr>
              <a:stCxn id="183" idx="3"/>
              <a:endCxn id="196" idx="1"/>
            </p:cNvCxnSpPr>
            <p:nvPr/>
          </p:nvCxnSpPr>
          <p:spPr>
            <a:xfrm flipV="1">
              <a:off x="7440353" y="3299076"/>
              <a:ext cx="990742" cy="52779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2" name="Straight Arrow Connector 221"/>
            <p:cNvCxnSpPr>
              <a:stCxn id="184" idx="3"/>
              <a:endCxn id="196" idx="1"/>
            </p:cNvCxnSpPr>
            <p:nvPr/>
          </p:nvCxnSpPr>
          <p:spPr>
            <a:xfrm flipV="1">
              <a:off x="7440353" y="3299076"/>
              <a:ext cx="990742" cy="788655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23" name="TextBox 222"/>
            <p:cNvSpPr txBox="1"/>
            <p:nvPr/>
          </p:nvSpPr>
          <p:spPr>
            <a:xfrm>
              <a:off x="7865973" y="3727892"/>
              <a:ext cx="44700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join</a:t>
              </a: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583661" y="4173112"/>
              <a:ext cx="50952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filter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266306" y="2626058"/>
              <a:ext cx="842947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 err="1">
                  <a:solidFill>
                    <a:sysClr val="windowText" lastClr="000000"/>
                  </a:solidFill>
                  <a:latin typeface="Arial"/>
                  <a:cs typeface="Arial"/>
                </a:rPr>
                <a:t>groupBy</a:t>
              </a: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cxnSp>
          <p:nvCxnSpPr>
            <p:cNvPr id="226" name="Straight Arrow Connector 225"/>
            <p:cNvCxnSpPr>
              <a:stCxn id="188" idx="3"/>
              <a:endCxn id="190" idx="1"/>
            </p:cNvCxnSpPr>
            <p:nvPr/>
          </p:nvCxnSpPr>
          <p:spPr>
            <a:xfrm flipV="1">
              <a:off x="6052726" y="2111309"/>
              <a:ext cx="1091634" cy="50451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27" name="Straight Arrow Connector 226"/>
            <p:cNvCxnSpPr>
              <a:stCxn id="186" idx="3"/>
              <a:endCxn id="191" idx="1"/>
            </p:cNvCxnSpPr>
            <p:nvPr/>
          </p:nvCxnSpPr>
          <p:spPr>
            <a:xfrm>
              <a:off x="6052726" y="2106942"/>
              <a:ext cx="1091634" cy="26522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234" name="TextBox 233"/>
            <p:cNvSpPr txBox="1"/>
            <p:nvPr/>
          </p:nvSpPr>
          <p:spPr>
            <a:xfrm>
              <a:off x="8107209" y="4233093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3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4926010" y="2575814"/>
              <a:ext cx="793255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ctr"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1</a:t>
              </a: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5005740" y="4213017"/>
              <a:ext cx="793254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Arial"/>
                  <a:cs typeface="Arial"/>
                </a:rPr>
                <a:t>Stage 2</a:t>
              </a:r>
            </a:p>
          </p:txBody>
        </p:sp>
        <p:sp>
          <p:nvSpPr>
            <p:cNvPr id="237" name="TextBox 236"/>
            <p:cNvSpPr txBox="1"/>
            <p:nvPr/>
          </p:nvSpPr>
          <p:spPr>
            <a:xfrm>
              <a:off x="5396255" y="187131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A:</a:t>
              </a: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766349" y="1834566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B:</a:t>
              </a: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4933354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C: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84083" y="3018011"/>
              <a:ext cx="347619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algn="r"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D: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788713" y="3011609"/>
              <a:ext cx="33800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chemeClr val="accent2"/>
                  </a:solidFill>
                  <a:latin typeface="Arial"/>
                  <a:cs typeface="Arial"/>
                </a:rPr>
                <a:t>E: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8116179" y="2378633"/>
              <a:ext cx="3283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rgbClr val="333399"/>
                  </a:solidFill>
                  <a:latin typeface="Arial"/>
                  <a:cs typeface="Arial"/>
                </a:rPr>
                <a:t>F: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9459990" y="4344781"/>
              <a:ext cx="298898" cy="193066"/>
            </a:xfrm>
            <a:prstGeom prst="roundRect">
              <a:avLst/>
            </a:prstGeom>
            <a:gradFill rotWithShape="1">
              <a:gsLst>
                <a:gs pos="0">
                  <a:sysClr val="windowText" lastClr="000000">
                    <a:tint val="100000"/>
                    <a:shade val="100000"/>
                    <a:satMod val="130000"/>
                  </a:sysClr>
                </a:gs>
                <a:gs pos="100000">
                  <a:sysClr val="windowText" lastClr="000000">
                    <a:tint val="50000"/>
                    <a:shade val="100000"/>
                    <a:satMod val="350000"/>
                  </a:sysClr>
                </a:gs>
              </a:gsLst>
              <a:lin ang="16200000" scaled="0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756772" y="4293545"/>
              <a:ext cx="160918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cached partition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9467035" y="3709818"/>
              <a:ext cx="342614" cy="449093"/>
              <a:chOff x="10623631" y="3732904"/>
              <a:chExt cx="571867" cy="777635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23631" y="3732904"/>
                <a:ext cx="571867" cy="777635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10714103" y="3811193"/>
                <a:ext cx="393163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10714106" y="4163030"/>
                <a:ext cx="393157" cy="256219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16411">
                  <a:defRPr/>
                </a:pPr>
                <a:endParaRPr lang="en-US" sz="1425" kern="0" dirty="0">
                  <a:solidFill>
                    <a:sysClr val="window" lastClr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9820525" y="3771951"/>
              <a:ext cx="717913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= RDD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614223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6210343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6210343" y="3478963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6210343" y="3731884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10343" y="3992746"/>
              <a:ext cx="295992" cy="189969"/>
            </a:xfrm>
            <a:prstGeom prst="roundRect">
              <a:avLst/>
            </a:prstGeom>
            <a:ln/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202" name="Straight Arrow Connector 201"/>
            <p:cNvCxnSpPr>
              <a:stCxn id="90" idx="3"/>
              <a:endCxn id="182" idx="1"/>
            </p:cNvCxnSpPr>
            <p:nvPr/>
          </p:nvCxnSpPr>
          <p:spPr>
            <a:xfrm>
              <a:off x="6506336" y="3573947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6" name="Straight Arrow Connector 205"/>
            <p:cNvCxnSpPr>
              <a:stCxn id="89" idx="3"/>
              <a:endCxn id="181" idx="1"/>
            </p:cNvCxnSpPr>
            <p:nvPr/>
          </p:nvCxnSpPr>
          <p:spPr>
            <a:xfrm>
              <a:off x="6506336" y="3313085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7" name="Straight Arrow Connector 206"/>
            <p:cNvCxnSpPr>
              <a:stCxn id="91" idx="3"/>
              <a:endCxn id="183" idx="1"/>
            </p:cNvCxnSpPr>
            <p:nvPr/>
          </p:nvCxnSpPr>
          <p:spPr>
            <a:xfrm>
              <a:off x="6506336" y="3826868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208" name="Straight Arrow Connector 207"/>
            <p:cNvCxnSpPr>
              <a:stCxn id="92" idx="3"/>
              <a:endCxn id="184" idx="1"/>
            </p:cNvCxnSpPr>
            <p:nvPr/>
          </p:nvCxnSpPr>
          <p:spPr>
            <a:xfrm>
              <a:off x="6506336" y="4087730"/>
              <a:ext cx="63802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97" name="Rounded Rectangle 96"/>
            <p:cNvSpPr/>
            <p:nvPr/>
          </p:nvSpPr>
          <p:spPr>
            <a:xfrm>
              <a:off x="5221651" y="3154700"/>
              <a:ext cx="430535" cy="109690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Text" lastClr="000000"/>
                </a:solidFill>
                <a:latin typeface="Arial"/>
                <a:cs typeface="Arial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289764" y="3218101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289764" y="3478963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289764" y="3731884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289764" y="3992746"/>
              <a:ext cx="295992" cy="18996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1641" tIns="40821" rIns="81641" bIns="40821" rtlCol="0" anchor="ctr"/>
            <a:lstStyle/>
            <a:p>
              <a:pPr algn="ctr" defTabSz="816411">
                <a:defRPr/>
              </a:pPr>
              <a:endParaRPr lang="en-US" sz="1425" kern="0" dirty="0">
                <a:solidFill>
                  <a:sysClr val="window" lastClr="FFFFFF"/>
                </a:solidFill>
                <a:latin typeface="Arial"/>
                <a:cs typeface="Arial"/>
              </a:endParaRPr>
            </a:p>
          </p:txBody>
        </p:sp>
        <p:cxnSp>
          <p:nvCxnSpPr>
            <p:cNvPr id="102" name="Straight Arrow Connector 101"/>
            <p:cNvCxnSpPr>
              <a:stCxn id="99" idx="3"/>
              <a:endCxn id="90" idx="1"/>
            </p:cNvCxnSpPr>
            <p:nvPr/>
          </p:nvCxnSpPr>
          <p:spPr>
            <a:xfrm>
              <a:off x="5585755" y="3573947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3" name="Straight Arrow Connector 102"/>
            <p:cNvCxnSpPr>
              <a:stCxn id="98" idx="3"/>
              <a:endCxn id="89" idx="1"/>
            </p:cNvCxnSpPr>
            <p:nvPr/>
          </p:nvCxnSpPr>
          <p:spPr>
            <a:xfrm>
              <a:off x="5585755" y="3313085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4" name="Straight Arrow Connector 103"/>
            <p:cNvCxnSpPr>
              <a:stCxn id="100" idx="3"/>
              <a:endCxn id="91" idx="1"/>
            </p:cNvCxnSpPr>
            <p:nvPr/>
          </p:nvCxnSpPr>
          <p:spPr>
            <a:xfrm>
              <a:off x="5585755" y="3826868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cxnSp>
          <p:nvCxnSpPr>
            <p:cNvPr id="105" name="Straight Arrow Connector 104"/>
            <p:cNvCxnSpPr>
              <a:stCxn id="101" idx="3"/>
              <a:endCxn id="92" idx="1"/>
            </p:cNvCxnSpPr>
            <p:nvPr/>
          </p:nvCxnSpPr>
          <p:spPr>
            <a:xfrm>
              <a:off x="5585755" y="4087730"/>
              <a:ext cx="624588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/>
              <a:tailEnd type="triangle" w="lg" len="lg"/>
            </a:ln>
            <a:effectLst/>
          </p:spPr>
        </p:cxnSp>
        <p:sp>
          <p:nvSpPr>
            <p:cNvPr id="110" name="TextBox 109"/>
            <p:cNvSpPr txBox="1"/>
            <p:nvPr/>
          </p:nvSpPr>
          <p:spPr>
            <a:xfrm>
              <a:off x="5687078" y="4170894"/>
              <a:ext cx="519141" cy="301730"/>
            </a:xfrm>
            <a:prstGeom prst="rect">
              <a:avLst/>
            </a:prstGeom>
            <a:noFill/>
          </p:spPr>
          <p:txBody>
            <a:bodyPr wrap="none" lIns="81641" tIns="40821" rIns="81641" bIns="40821" rtlCol="0">
              <a:spAutoFit/>
            </a:bodyPr>
            <a:lstStyle/>
            <a:p>
              <a:pPr defTabSz="816411">
                <a:defRPr/>
              </a:pPr>
              <a:r>
                <a:rPr lang="en-US" sz="1425" kern="0" dirty="0">
                  <a:solidFill>
                    <a:sysClr val="windowText" lastClr="000000"/>
                  </a:solidFill>
                  <a:latin typeface="Arial"/>
                  <a:cs typeface="Arial"/>
                </a:rPr>
                <a:t>map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Scheduler: General </a:t>
            </a:r>
            <a:r>
              <a:rPr lang="sl-SI" dirty="0"/>
              <a:t>DAGs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53000"/>
            <a:ext cx="8229600" cy="17247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Supports general task graphs</a:t>
            </a:r>
          </a:p>
          <a:p>
            <a:r>
              <a:rPr lang="en-US" dirty="0"/>
              <a:t>Pipelines functions where possible</a:t>
            </a:r>
          </a:p>
          <a:p>
            <a:r>
              <a:rPr lang="en-US" dirty="0"/>
              <a:t>Cache-aware data reuse &amp; locality</a:t>
            </a:r>
          </a:p>
          <a:p>
            <a:r>
              <a:rPr lang="en-US" dirty="0"/>
              <a:t>Partitioning-aware to avoid shuffles</a:t>
            </a:r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7238B-3E22-C247-A7F7-3C93587DCCF6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32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2A03-A455-9746-A929-B3D7A1883788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337" b="10194"/>
          <a:stretch/>
        </p:blipFill>
        <p:spPr>
          <a:xfrm>
            <a:off x="0" y="1902150"/>
            <a:ext cx="9144000" cy="3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458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Suited for </a:t>
            </a:r>
            <a:br>
              <a:rPr lang="en-US" dirty="0"/>
            </a:b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3993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Host size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Suppose we have a large web corpus</a:t>
            </a:r>
          </a:p>
          <a:p>
            <a:r>
              <a:rPr lang="en-US" dirty="0"/>
              <a:t>Look at the metadata file</a:t>
            </a:r>
          </a:p>
          <a:p>
            <a:pPr lvl="1"/>
            <a:r>
              <a:rPr lang="en-US" dirty="0"/>
              <a:t>Lines of the form: (URL, size, date, …)</a:t>
            </a:r>
          </a:p>
          <a:p>
            <a:r>
              <a:rPr lang="en-US" b="1" dirty="0"/>
              <a:t>For each host, find the total number of bytes</a:t>
            </a:r>
          </a:p>
          <a:p>
            <a:pPr lvl="1"/>
            <a:r>
              <a:rPr lang="en-US" dirty="0"/>
              <a:t>That is, the sum of the page sizes for all URLs from that particular host</a:t>
            </a:r>
          </a:p>
          <a:p>
            <a:pPr lvl="8"/>
            <a:endParaRPr lang="en-US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rgbClr val="0000FF"/>
                </a:solidFill>
              </a:rPr>
              <a:t>Other examples: </a:t>
            </a:r>
          </a:p>
          <a:p>
            <a:pPr lvl="1"/>
            <a:r>
              <a:rPr lang="en-US" dirty="0"/>
              <a:t>Link analysis and graph processing</a:t>
            </a:r>
          </a:p>
          <a:p>
            <a:pPr lvl="1"/>
            <a:r>
              <a:rPr lang="en-US" dirty="0"/>
              <a:t>Machine Learning algorithms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1DC-58E0-1F4F-9913-8A5FC45BEEC7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892885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Language Model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Statistical machine translation:</a:t>
            </a:r>
          </a:p>
          <a:p>
            <a:pPr lvl="1"/>
            <a:r>
              <a:rPr lang="en-US" dirty="0"/>
              <a:t>Need to count number of times every 5-word sequence occurs in a large corpus of documents</a:t>
            </a:r>
          </a:p>
          <a:p>
            <a:pPr lvl="8"/>
            <a:endParaRPr lang="en-US" dirty="0"/>
          </a:p>
          <a:p>
            <a:r>
              <a:rPr lang="en-US" b="1" dirty="0"/>
              <a:t>Very easy with </a:t>
            </a:r>
            <a:r>
              <a:rPr lang="en-US" b="1" dirty="0" err="1"/>
              <a:t>MapReduce</a:t>
            </a:r>
            <a:r>
              <a:rPr lang="en-US" b="1" dirty="0"/>
              <a:t>:</a:t>
            </a:r>
          </a:p>
          <a:p>
            <a:pPr lvl="1"/>
            <a:r>
              <a:rPr lang="en-US" b="1" dirty="0"/>
              <a:t>Map: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Extract (5-word sequence, count) from document</a:t>
            </a:r>
          </a:p>
          <a:p>
            <a:pPr lvl="1"/>
            <a:r>
              <a:rPr lang="en-US" b="1" dirty="0"/>
              <a:t>Reduce: </a:t>
            </a:r>
          </a:p>
          <a:p>
            <a:pPr lvl="2"/>
            <a:r>
              <a:rPr lang="en-US" dirty="0"/>
              <a:t>Combine the counts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CBE78-8D21-814B-B7D9-328B3A785949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683813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Join By Map-Reduce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1"/>
            <a:ext cx="8229600" cy="2133600"/>
          </a:xfrm>
        </p:spPr>
        <p:txBody>
          <a:bodyPr/>
          <a:lstStyle/>
          <a:p>
            <a:r>
              <a:rPr lang="en-US" b="1" dirty="0"/>
              <a:t>Compute the natural join </a:t>
            </a:r>
            <a:r>
              <a:rPr lang="en-US" b="1" i="1" dirty="0"/>
              <a:t>R(A,B) </a:t>
            </a:r>
            <a:r>
              <a:rPr lang="en-US" b="1" dirty="0"/>
              <a:t>⋈</a:t>
            </a:r>
            <a:r>
              <a:rPr lang="en-US" b="1" i="1" dirty="0"/>
              <a:t> S(B,C)</a:t>
            </a:r>
          </a:p>
          <a:p>
            <a:r>
              <a:rPr lang="en-US" i="1" dirty="0"/>
              <a:t>R</a:t>
            </a:r>
            <a:r>
              <a:rPr lang="en-US" dirty="0"/>
              <a:t> and </a:t>
            </a:r>
            <a:r>
              <a:rPr lang="en-US" i="1" dirty="0"/>
              <a:t>S</a:t>
            </a:r>
            <a:r>
              <a:rPr lang="en-US" dirty="0"/>
              <a:t> are each stored in files</a:t>
            </a:r>
          </a:p>
          <a:p>
            <a:r>
              <a:rPr lang="en-US" dirty="0"/>
              <a:t>Tuples are pairs </a:t>
            </a:r>
            <a:r>
              <a:rPr lang="en-US" i="1" dirty="0"/>
              <a:t>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or </a:t>
            </a:r>
            <a:r>
              <a:rPr lang="en-US" i="1" dirty="0"/>
              <a:t>(</a:t>
            </a:r>
            <a:r>
              <a:rPr lang="en-US" i="1" dirty="0" err="1"/>
              <a:t>b,c</a:t>
            </a:r>
            <a:r>
              <a:rPr lang="en-US" i="1" dirty="0"/>
              <a:t>)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B824-E9F5-F749-A993-617257E30EA0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0999675"/>
              </p:ext>
            </p:extLst>
          </p:nvPr>
        </p:nvGraphicFramePr>
        <p:xfrm>
          <a:off x="304800" y="3581400"/>
          <a:ext cx="2209800" cy="1854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53875983"/>
              </p:ext>
            </p:extLst>
          </p:nvPr>
        </p:nvGraphicFramePr>
        <p:xfrm>
          <a:off x="38100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b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667000" y="4038600"/>
            <a:ext cx="6960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⋈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96993815"/>
              </p:ext>
            </p:extLst>
          </p:nvPr>
        </p:nvGraphicFramePr>
        <p:xfrm>
          <a:off x="6705600" y="3657600"/>
          <a:ext cx="2209800" cy="148336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1049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itchFamily="34" charset="0"/>
                          <a:cs typeface="Arial" pitchFamily="34" charset="0"/>
                        </a:rPr>
                        <a:t>c</a:t>
                      </a:r>
                      <a:r>
                        <a:rPr lang="en-US" baseline="-250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6085776" y="4064000"/>
            <a:ext cx="5004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6154" y="5562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4022" y="5257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xmlns="" val="356119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410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Large-scale computing</a:t>
            </a:r>
            <a:r>
              <a:rPr lang="en-US" dirty="0">
                <a:solidFill>
                  <a:srgbClr val="0000FF"/>
                </a:solidFill>
              </a:rPr>
              <a:t> for </a:t>
            </a:r>
            <a:r>
              <a:rPr lang="en-US" b="1" dirty="0">
                <a:solidFill>
                  <a:srgbClr val="0000FF"/>
                </a:solidFill>
              </a:rPr>
              <a:t>data mining </a:t>
            </a:r>
            <a:br>
              <a:rPr lang="en-US" b="1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problems on </a:t>
            </a:r>
            <a:r>
              <a:rPr lang="en-US" b="1" u="sng" dirty="0">
                <a:solidFill>
                  <a:srgbClr val="0000FF"/>
                </a:solidFill>
              </a:rPr>
              <a:t>commodity hardware</a:t>
            </a:r>
          </a:p>
          <a:p>
            <a:r>
              <a:rPr lang="en-US" b="1" dirty="0"/>
              <a:t>Challenges: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do you distribute computation?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How can we make it easy to write distributed programs?</a:t>
            </a:r>
          </a:p>
          <a:p>
            <a:pPr lvl="1"/>
            <a:r>
              <a:rPr lang="en-US" b="1" dirty="0">
                <a:solidFill>
                  <a:srgbClr val="008000"/>
                </a:solidFill>
              </a:rPr>
              <a:t>Machines fail:</a:t>
            </a:r>
          </a:p>
          <a:p>
            <a:pPr lvl="2"/>
            <a:r>
              <a:rPr lang="en-US" dirty="0"/>
              <a:t>One server may stay up 3 years (1,000 days)</a:t>
            </a:r>
          </a:p>
          <a:p>
            <a:pPr lvl="2"/>
            <a:r>
              <a:rPr lang="en-US" dirty="0"/>
              <a:t>If you have 1,000 servers, expect to loose 1/day</a:t>
            </a:r>
          </a:p>
          <a:p>
            <a:pPr lvl="2"/>
            <a:r>
              <a:rPr lang="en-US" dirty="0"/>
              <a:t>With 1M machines 1,000 machines fail every 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94FC7-7ABF-1846-80B1-72A831931A9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770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 Join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610600" cy="5257801"/>
          </a:xfrm>
        </p:spPr>
        <p:txBody>
          <a:bodyPr/>
          <a:lstStyle/>
          <a:p>
            <a:r>
              <a:rPr lang="en-US" b="1" dirty="0"/>
              <a:t>Use a hash function </a:t>
            </a:r>
            <a:r>
              <a:rPr lang="en-US" b="1" i="1" dirty="0"/>
              <a:t>h</a:t>
            </a:r>
            <a:r>
              <a:rPr lang="en-US" b="1" dirty="0"/>
              <a:t> from B-values to </a:t>
            </a:r>
            <a:r>
              <a:rPr lang="en-US" b="1" i="1" dirty="0"/>
              <a:t>1...k</a:t>
            </a:r>
          </a:p>
          <a:p>
            <a:r>
              <a:rPr lang="en-US" b="1" dirty="0">
                <a:solidFill>
                  <a:srgbClr val="FF0066"/>
                </a:solidFill>
              </a:rPr>
              <a:t>A Map process turns: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R(</a:t>
            </a:r>
            <a:r>
              <a:rPr lang="en-US" i="1" dirty="0" err="1"/>
              <a:t>a,b</a:t>
            </a:r>
            <a:r>
              <a:rPr lang="en-US" i="1" dirty="0"/>
              <a:t>)</a:t>
            </a:r>
            <a:r>
              <a:rPr lang="en-US" dirty="0"/>
              <a:t> into key-value pair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</a:p>
          <a:p>
            <a:pPr lvl="1"/>
            <a:r>
              <a:rPr lang="en-US" dirty="0"/>
              <a:t>Each input tuple </a:t>
            </a:r>
            <a:r>
              <a:rPr lang="en-US" i="1" dirty="0"/>
              <a:t>S(</a:t>
            </a:r>
            <a:r>
              <a:rPr lang="en-US" i="1" dirty="0" err="1"/>
              <a:t>b,c</a:t>
            </a:r>
            <a:r>
              <a:rPr lang="en-US" i="1" dirty="0"/>
              <a:t>)</a:t>
            </a:r>
            <a:r>
              <a:rPr lang="en-US" dirty="0"/>
              <a:t> into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</a:t>
            </a:r>
          </a:p>
          <a:p>
            <a:pPr lvl="8"/>
            <a:endParaRPr lang="en-US" dirty="0"/>
          </a:p>
          <a:p>
            <a:r>
              <a:rPr lang="en-US" b="1" dirty="0"/>
              <a:t>Map processes</a:t>
            </a:r>
            <a:r>
              <a:rPr lang="en-US" dirty="0"/>
              <a:t> send each key-value pair with key </a:t>
            </a:r>
            <a:r>
              <a:rPr lang="en-US" i="1" dirty="0"/>
              <a:t>b</a:t>
            </a:r>
            <a:r>
              <a:rPr lang="en-US" dirty="0"/>
              <a:t> to Reduce process </a:t>
            </a:r>
            <a:r>
              <a:rPr lang="en-US" i="1" dirty="0"/>
              <a:t>h(b)</a:t>
            </a:r>
            <a:endParaRPr lang="en-US" dirty="0"/>
          </a:p>
          <a:p>
            <a:pPr lvl="1"/>
            <a:r>
              <a:rPr lang="en-US" dirty="0" err="1"/>
              <a:t>Hadoop</a:t>
            </a:r>
            <a:r>
              <a:rPr lang="en-US" dirty="0"/>
              <a:t> does this automatically; just tell it what </a:t>
            </a:r>
            <a:r>
              <a:rPr lang="en-US" i="1" dirty="0"/>
              <a:t>k</a:t>
            </a:r>
            <a:r>
              <a:rPr lang="en-US" dirty="0"/>
              <a:t> is.</a:t>
            </a:r>
          </a:p>
          <a:p>
            <a:r>
              <a:rPr lang="en-US" dirty="0"/>
              <a:t>Each </a:t>
            </a:r>
            <a:r>
              <a:rPr lang="en-US" b="1" dirty="0"/>
              <a:t>Reduce process</a:t>
            </a:r>
            <a:r>
              <a:rPr lang="en-US" dirty="0"/>
              <a:t> matches all the pairs </a:t>
            </a:r>
            <a:r>
              <a:rPr lang="en-US" i="1" dirty="0"/>
              <a:t>(b,(</a:t>
            </a:r>
            <a:r>
              <a:rPr lang="en-US" i="1" dirty="0" err="1"/>
              <a:t>a,R</a:t>
            </a:r>
            <a:r>
              <a:rPr lang="en-US" i="1" dirty="0"/>
              <a:t>))</a:t>
            </a:r>
            <a:r>
              <a:rPr lang="en-US" dirty="0"/>
              <a:t> with all </a:t>
            </a:r>
            <a:r>
              <a:rPr lang="en-US" i="1" dirty="0"/>
              <a:t>(b,(</a:t>
            </a:r>
            <a:r>
              <a:rPr lang="en-US" i="1" dirty="0" err="1"/>
              <a:t>c,S</a:t>
            </a:r>
            <a:r>
              <a:rPr lang="en-US" i="1" dirty="0"/>
              <a:t>)) </a:t>
            </a:r>
            <a:r>
              <a:rPr lang="en-US" dirty="0"/>
              <a:t>and outputs </a:t>
            </a:r>
            <a:r>
              <a:rPr lang="en-US" i="1" dirty="0"/>
              <a:t>(</a:t>
            </a:r>
            <a:r>
              <a:rPr lang="en-US" i="1" dirty="0" err="1"/>
              <a:t>a,b,c</a:t>
            </a:r>
            <a:r>
              <a:rPr lang="en-US" i="1" dirty="0"/>
              <a:t>)</a:t>
            </a:r>
            <a:r>
              <a:rPr lang="en-US" dirty="0"/>
              <a:t>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1949-AA54-4D42-AE48-0B1B4B751498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34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9067800" cy="987552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NOT suitable for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25780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MapReduce</a:t>
            </a:r>
            <a:r>
              <a:rPr lang="en-US" b="1" dirty="0">
                <a:solidFill>
                  <a:srgbClr val="0000FF"/>
                </a:solidFill>
              </a:rPr>
              <a:t> is great for: </a:t>
            </a:r>
          </a:p>
          <a:p>
            <a:pPr lvl="1"/>
            <a:r>
              <a:rPr lang="en-US" dirty="0"/>
              <a:t>Problems that require sequential data access</a:t>
            </a:r>
          </a:p>
          <a:p>
            <a:pPr lvl="1"/>
            <a:r>
              <a:rPr lang="en-US" dirty="0"/>
              <a:t>Large batch jobs (</a:t>
            </a:r>
            <a:r>
              <a:rPr lang="en-US" b="1" dirty="0"/>
              <a:t>not</a:t>
            </a:r>
            <a:r>
              <a:rPr lang="en-US" dirty="0"/>
              <a:t> interactive, real-time)</a:t>
            </a:r>
          </a:p>
          <a:p>
            <a:pPr lvl="8"/>
            <a:endParaRPr lang="en-US" dirty="0"/>
          </a:p>
          <a:p>
            <a:r>
              <a:rPr lang="en-US" b="1" dirty="0" err="1">
                <a:solidFill>
                  <a:srgbClr val="FF0066"/>
                </a:solidFill>
              </a:rPr>
              <a:t>MapReduce</a:t>
            </a:r>
            <a:r>
              <a:rPr lang="en-US" b="1" dirty="0">
                <a:solidFill>
                  <a:srgbClr val="FF0066"/>
                </a:solidFill>
              </a:rPr>
              <a:t> is inefficient for problems where random (or irregular) access to data required:</a:t>
            </a:r>
          </a:p>
          <a:p>
            <a:pPr lvl="1"/>
            <a:r>
              <a:rPr lang="en-US" b="1" dirty="0"/>
              <a:t>Graphs</a:t>
            </a:r>
          </a:p>
          <a:p>
            <a:pPr lvl="1"/>
            <a:r>
              <a:rPr lang="en-US" dirty="0"/>
              <a:t>Interdependent data </a:t>
            </a:r>
          </a:p>
          <a:p>
            <a:pPr lvl="2"/>
            <a:r>
              <a:rPr lang="en-US" dirty="0"/>
              <a:t>Machine learning</a:t>
            </a:r>
          </a:p>
          <a:p>
            <a:pPr lvl="2"/>
            <a:r>
              <a:rPr lang="en-US" dirty="0"/>
              <a:t>Comparisons of many pairs of items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58FE-FA8A-4644-BE2D-5C9338B23C9E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4744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Measures for Algorithms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b="1" dirty="0">
                <a:solidFill>
                  <a:srgbClr val="008000"/>
                </a:solidFill>
              </a:rPr>
              <a:t>In </a:t>
            </a:r>
            <a:r>
              <a:rPr lang="en-US" b="1" dirty="0" err="1">
                <a:solidFill>
                  <a:srgbClr val="008000"/>
                </a:solidFill>
              </a:rPr>
              <a:t>MapReduce</a:t>
            </a:r>
            <a:r>
              <a:rPr lang="en-US" b="1" dirty="0">
                <a:solidFill>
                  <a:srgbClr val="008000"/>
                </a:solidFill>
              </a:rPr>
              <a:t> we quantify the cost of an algorithm using 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Communication cost</a:t>
            </a:r>
            <a:r>
              <a:rPr lang="en-US" dirty="0"/>
              <a:t>  = total I/O of all processes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i="1" dirty="0">
                <a:solidFill>
                  <a:srgbClr val="FF0066"/>
                </a:solidFill>
              </a:rPr>
              <a:t>Elapsed communication cost</a:t>
            </a:r>
            <a:r>
              <a:rPr lang="en-US" dirty="0"/>
              <a:t> = max of I/O along any path</a:t>
            </a:r>
          </a:p>
          <a:p>
            <a:pPr marL="609600" indent="-609600">
              <a:buFont typeface="Monotype Sorts" pitchFamily="2" charset="2"/>
              <a:buAutoNum type="arabicPeriod"/>
            </a:pPr>
            <a:r>
              <a:rPr lang="en-US" dirty="0"/>
              <a:t>(</a:t>
            </a:r>
            <a:r>
              <a:rPr lang="en-US" i="1" dirty="0">
                <a:solidFill>
                  <a:srgbClr val="FF0066"/>
                </a:solidFill>
              </a:rPr>
              <a:t>Elapsed</a:t>
            </a:r>
            <a:r>
              <a:rPr lang="en-US" dirty="0"/>
              <a:t>) </a:t>
            </a:r>
            <a:r>
              <a:rPr lang="en-US" i="1" dirty="0">
                <a:solidFill>
                  <a:srgbClr val="FF0066"/>
                </a:solidFill>
              </a:rPr>
              <a:t>computation cost</a:t>
            </a:r>
            <a:r>
              <a:rPr lang="en-US" dirty="0"/>
              <a:t> analogous, but count only running time of processes</a:t>
            </a:r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609600" indent="-609600"/>
            <a:endParaRPr lang="en-US" sz="500" dirty="0"/>
          </a:p>
          <a:p>
            <a:pPr marL="292608" lvl="1" indent="0"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Note that here the big-O notation is not the most useful </a:t>
            </a:r>
            <a:br>
              <a:rPr lang="en-US" sz="2000" dirty="0"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latin typeface="Arial" pitchFamily="34" charset="0"/>
                <a:cs typeface="Arial" pitchFamily="34" charset="0"/>
              </a:rPr>
              <a:t>(adding more machines is always an option)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03BA-BC29-A447-AF85-68F3E7A0214E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7938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Cost Measures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For a map-reduce algorithm: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Communication cost =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input file size + 2 </a:t>
            </a:r>
            <a:r>
              <a:rPr lang="en-US" dirty="0">
                <a:sym typeface="Symbol" pitchFamily="18" charset="2"/>
              </a:rPr>
              <a:t></a:t>
            </a:r>
            <a:r>
              <a:rPr lang="en-US" dirty="0"/>
              <a:t> (sum of the sizes of all files passed from Map processes to Reduce processes) + the sum of the output sizes of the Reduce processes.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is the sum of the largest input + output for any map process, plus the same for any reduce process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7490A-6B50-D64A-9F62-2597F163212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7748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Cost Measures Mean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Either the I/O (communication) or processing (computation) cost dominates</a:t>
            </a:r>
          </a:p>
          <a:p>
            <a:pPr lvl="1"/>
            <a:r>
              <a:rPr lang="en-US" dirty="0"/>
              <a:t>Ignore one or the other</a:t>
            </a:r>
          </a:p>
          <a:p>
            <a:endParaRPr lang="en-US" dirty="0"/>
          </a:p>
          <a:p>
            <a:r>
              <a:rPr lang="en-US" dirty="0"/>
              <a:t>Total cost tells what you pay in rent from </a:t>
            </a:r>
            <a:br>
              <a:rPr lang="en-US" dirty="0"/>
            </a:br>
            <a:r>
              <a:rPr lang="en-US" dirty="0"/>
              <a:t>your friendly neighborhood cloud</a:t>
            </a:r>
          </a:p>
          <a:p>
            <a:endParaRPr lang="en-US" dirty="0"/>
          </a:p>
          <a:p>
            <a:r>
              <a:rPr lang="en-US" dirty="0"/>
              <a:t>Elapsed cost is wall-clock time using parallelism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FF4CE-ED94-6741-A940-D1018535432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3492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Map-Reduce Join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Total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/>
              <a:t>= O(|R|+|S|+|R ⋈ S|)</a:t>
            </a:r>
          </a:p>
          <a:p>
            <a:r>
              <a:rPr lang="en-US" b="1" dirty="0">
                <a:solidFill>
                  <a:srgbClr val="0000FF"/>
                </a:solidFill>
              </a:rPr>
              <a:t>Elapsed communication cost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= O(s)</a:t>
            </a:r>
          </a:p>
          <a:p>
            <a:pPr lvl="1"/>
            <a:r>
              <a:rPr lang="en-US" dirty="0"/>
              <a:t>We’re going to pick </a:t>
            </a:r>
            <a:r>
              <a:rPr lang="en-US" b="1" i="1" dirty="0"/>
              <a:t>k</a:t>
            </a:r>
            <a:r>
              <a:rPr lang="en-US" dirty="0"/>
              <a:t> and the number of Map processes so that the I/O limit </a:t>
            </a:r>
            <a:r>
              <a:rPr lang="en-US" b="1" i="1" dirty="0"/>
              <a:t>s</a:t>
            </a:r>
            <a:r>
              <a:rPr lang="en-US" dirty="0"/>
              <a:t> is respected</a:t>
            </a:r>
          </a:p>
          <a:p>
            <a:pPr lvl="1"/>
            <a:r>
              <a:rPr lang="en-US" dirty="0"/>
              <a:t>We put a limit </a:t>
            </a:r>
            <a:r>
              <a:rPr lang="en-US" b="1" i="1" dirty="0"/>
              <a:t>s</a:t>
            </a:r>
            <a:r>
              <a:rPr lang="en-US" dirty="0"/>
              <a:t> on the amount of input or output that any one process can have. </a:t>
            </a:r>
            <a:r>
              <a:rPr lang="en-US" b="1" i="1" dirty="0"/>
              <a:t>s</a:t>
            </a:r>
            <a:r>
              <a:rPr lang="en-US" b="1" dirty="0"/>
              <a:t> could be:</a:t>
            </a:r>
          </a:p>
          <a:p>
            <a:pPr lvl="2"/>
            <a:r>
              <a:rPr lang="en-US" dirty="0"/>
              <a:t>What fits in main memory</a:t>
            </a:r>
          </a:p>
          <a:p>
            <a:pPr lvl="2"/>
            <a:r>
              <a:rPr lang="en-US" dirty="0"/>
              <a:t>What fits on local disk</a:t>
            </a:r>
          </a:p>
          <a:p>
            <a:r>
              <a:rPr lang="en-US" dirty="0"/>
              <a:t>With proper indexes, computation cost is linear in the input + output size</a:t>
            </a:r>
          </a:p>
          <a:p>
            <a:pPr lvl="1"/>
            <a:r>
              <a:rPr lang="en-US" dirty="0"/>
              <a:t>So computation cost is like comm. cost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4F45D-244C-7848-8F5A-81D3EB0B268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4682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Idea and a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10600" cy="5562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Issue: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Copying data over a network takes time</a:t>
            </a:r>
          </a:p>
          <a:p>
            <a:r>
              <a:rPr lang="en-US" b="1" dirty="0">
                <a:solidFill>
                  <a:srgbClr val="008000"/>
                </a:solidFill>
              </a:rPr>
              <a:t>Idea:</a:t>
            </a:r>
          </a:p>
          <a:p>
            <a:pPr lvl="1"/>
            <a:r>
              <a:rPr lang="en-US" dirty="0"/>
              <a:t>Bring computation to data</a:t>
            </a:r>
          </a:p>
          <a:p>
            <a:pPr lvl="1"/>
            <a:r>
              <a:rPr lang="en-US" dirty="0"/>
              <a:t>Store files multiple times for reliability</a:t>
            </a:r>
          </a:p>
          <a:p>
            <a:r>
              <a:rPr lang="en-US" b="1" dirty="0">
                <a:solidFill>
                  <a:srgbClr val="0000FF"/>
                </a:solidFill>
              </a:rPr>
              <a:t>Spark/Hadoop</a:t>
            </a:r>
            <a:r>
              <a:rPr lang="en-US" dirty="0">
                <a:solidFill>
                  <a:srgbClr val="0000FF"/>
                </a:solidFill>
              </a:rPr>
              <a:t> address these problems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Storage Infrastructure – File system</a:t>
            </a:r>
          </a:p>
          <a:p>
            <a:pPr lvl="2"/>
            <a:r>
              <a:rPr lang="en-US" dirty="0"/>
              <a:t>Google: GFS. </a:t>
            </a:r>
            <a:r>
              <a:rPr lang="en-US" dirty="0" err="1"/>
              <a:t>Hadoop</a:t>
            </a:r>
            <a:r>
              <a:rPr lang="en-US" dirty="0"/>
              <a:t>: HDFS</a:t>
            </a:r>
          </a:p>
          <a:p>
            <a:pPr lvl="1"/>
            <a:r>
              <a:rPr lang="en-US" b="1" dirty="0">
                <a:solidFill>
                  <a:srgbClr val="D60093"/>
                </a:solidFill>
              </a:rPr>
              <a:t>Programming model</a:t>
            </a:r>
          </a:p>
          <a:p>
            <a:pPr lvl="2"/>
            <a:r>
              <a:rPr lang="en-US" dirty="0"/>
              <a:t>MapReduce</a:t>
            </a:r>
          </a:p>
          <a:p>
            <a:pPr lvl="2"/>
            <a:r>
              <a:rPr lang="en-US" dirty="0"/>
              <a:t>Spark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A51CC-4A6E-C845-A233-FD8779583868}" type="datetime1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58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Infrastructure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Problem:</a:t>
            </a:r>
          </a:p>
          <a:p>
            <a:pPr lvl="1"/>
            <a:r>
              <a:rPr lang="en-US" dirty="0"/>
              <a:t>If nodes fail, how to store data persistently? </a:t>
            </a:r>
          </a:p>
          <a:p>
            <a:r>
              <a:rPr lang="en-US" b="1" dirty="0">
                <a:solidFill>
                  <a:srgbClr val="008000"/>
                </a:solidFill>
              </a:rPr>
              <a:t>Answer:</a:t>
            </a:r>
          </a:p>
          <a:p>
            <a:pPr lvl="1"/>
            <a:r>
              <a:rPr lang="en-US" b="1" dirty="0">
                <a:solidFill>
                  <a:srgbClr val="0000FF"/>
                </a:solidFill>
              </a:rPr>
              <a:t>Distributed File System</a:t>
            </a:r>
          </a:p>
          <a:p>
            <a:pPr lvl="2"/>
            <a:r>
              <a:rPr lang="en-US" dirty="0"/>
              <a:t>Provides global file namespace</a:t>
            </a:r>
          </a:p>
          <a:p>
            <a:r>
              <a:rPr lang="en-US" b="1" dirty="0">
                <a:solidFill>
                  <a:srgbClr val="008000"/>
                </a:solidFill>
              </a:rPr>
              <a:t>Typical usage pattern:</a:t>
            </a:r>
          </a:p>
          <a:p>
            <a:pPr lvl="1"/>
            <a:r>
              <a:rPr lang="en-US" dirty="0"/>
              <a:t>Huge files (100s of GB to TB)</a:t>
            </a:r>
          </a:p>
          <a:p>
            <a:pPr lvl="1"/>
            <a:r>
              <a:rPr lang="en-US" dirty="0"/>
              <a:t>Data is rarely updated in place</a:t>
            </a:r>
          </a:p>
          <a:p>
            <a:pPr lvl="1"/>
            <a:r>
              <a:rPr lang="en-US" dirty="0"/>
              <a:t>Reads and appends are common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F973D-CF0C-844C-9425-8F5CBF8F3F97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3002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File System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534400" cy="54102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Chunk servers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File is split into contiguous chunks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Typically each chunk is 16-64MB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Each chunk replicated (usually 2x or 3x)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Try to keep replicas in different racks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66"/>
                </a:solidFill>
              </a:rPr>
              <a:t>Master node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a.k.a. Name Node in </a:t>
            </a:r>
            <a:r>
              <a:rPr lang="en-US" dirty="0" err="1"/>
              <a:t>Hadoop’s</a:t>
            </a:r>
            <a:r>
              <a:rPr lang="en-US" dirty="0"/>
              <a:t> HDFS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Stores metadata about where files are stored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Might be replicated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8000"/>
                </a:solidFill>
              </a:rPr>
              <a:t>Client library for file access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Talks to master to find chunk servers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Connects directly to chunk servers to access data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5445C-41E7-4C40-B5E3-FFB9F7DD284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2113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3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File System</a:t>
            </a:r>
          </a:p>
        </p:txBody>
      </p:sp>
      <p:sp>
        <p:nvSpPr>
          <p:cNvPr id="71" name="Content Placeholder 70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2514600"/>
          </a:xfrm>
        </p:spPr>
        <p:txBody>
          <a:bodyPr>
            <a:normAutofit/>
          </a:bodyPr>
          <a:lstStyle/>
          <a:p>
            <a:r>
              <a:rPr lang="en-GB" b="1" dirty="0"/>
              <a:t>Reliable distributed file system</a:t>
            </a:r>
            <a:endParaRPr lang="en-GB" dirty="0"/>
          </a:p>
          <a:p>
            <a:r>
              <a:rPr lang="en-GB" dirty="0"/>
              <a:t>Data kept in “chunks” spread across machines</a:t>
            </a:r>
          </a:p>
          <a:p>
            <a:r>
              <a:rPr lang="en-GB" dirty="0"/>
              <a:t>Each chunk </a:t>
            </a:r>
            <a:r>
              <a:rPr lang="en-GB" b="1" dirty="0">
                <a:solidFill>
                  <a:srgbClr val="008000"/>
                </a:solidFill>
              </a:rPr>
              <a:t>replicated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n-GB" dirty="0"/>
              <a:t>on different machines </a:t>
            </a:r>
          </a:p>
          <a:p>
            <a:pPr lvl="1"/>
            <a:r>
              <a:rPr lang="en-GB" dirty="0"/>
              <a:t>Seamless recovery from disk or machine failure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147762" y="3962400"/>
            <a:ext cx="520700" cy="498475"/>
            <a:chOff x="528" y="2160"/>
            <a:chExt cx="328" cy="314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757362" y="3957638"/>
            <a:ext cx="552450" cy="498475"/>
            <a:chOff x="912" y="2157"/>
            <a:chExt cx="348" cy="314"/>
          </a:xfrm>
        </p:grpSpPr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912" y="2157"/>
              <a:ext cx="34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AutoShape 27"/>
            <p:cNvSpPr>
              <a:spLocks noChangeArrowheads="1"/>
            </p:cNvSpPr>
            <p:nvPr/>
          </p:nvSpPr>
          <p:spPr bwMode="auto">
            <a:xfrm>
              <a:off x="918" y="2157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757362" y="4498975"/>
            <a:ext cx="531813" cy="498475"/>
            <a:chOff x="912" y="2498"/>
            <a:chExt cx="335" cy="314"/>
          </a:xfrm>
        </p:grpSpPr>
        <p:sp>
          <p:nvSpPr>
            <p:cNvPr id="11293" name="AutoShape 29"/>
            <p:cNvSpPr>
              <a:spLocks noChangeArrowheads="1"/>
            </p:cNvSpPr>
            <p:nvPr/>
          </p:nvSpPr>
          <p:spPr bwMode="auto">
            <a:xfrm>
              <a:off x="912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4" name="Text Box 30"/>
            <p:cNvSpPr txBox="1">
              <a:spLocks noChangeArrowheads="1"/>
            </p:cNvSpPr>
            <p:nvPr/>
          </p:nvSpPr>
          <p:spPr bwMode="auto">
            <a:xfrm>
              <a:off x="912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147762" y="4495800"/>
            <a:ext cx="520700" cy="498475"/>
            <a:chOff x="528" y="2496"/>
            <a:chExt cx="328" cy="314"/>
          </a:xfrm>
        </p:grpSpPr>
        <p:sp>
          <p:nvSpPr>
            <p:cNvPr id="11296" name="AutoShape 32"/>
            <p:cNvSpPr>
              <a:spLocks noChangeArrowheads="1"/>
            </p:cNvSpPr>
            <p:nvPr/>
          </p:nvSpPr>
          <p:spPr bwMode="auto">
            <a:xfrm>
              <a:off x="528" y="2496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7" name="AutoShape 33"/>
            <p:cNvSpPr>
              <a:spLocks noChangeArrowheads="1"/>
            </p:cNvSpPr>
            <p:nvPr/>
          </p:nvSpPr>
          <p:spPr bwMode="auto">
            <a:xfrm>
              <a:off x="533" y="2496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298" name="AutoShape 34"/>
          <p:cNvSpPr>
            <a:spLocks noChangeArrowheads="1"/>
          </p:cNvSpPr>
          <p:nvPr/>
        </p:nvSpPr>
        <p:spPr bwMode="auto">
          <a:xfrm>
            <a:off x="10477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299" name="AutoShape 35"/>
          <p:cNvSpPr>
            <a:spLocks noChangeArrowheads="1"/>
          </p:cNvSpPr>
          <p:nvPr/>
        </p:nvSpPr>
        <p:spPr bwMode="auto">
          <a:xfrm rot="16200000">
            <a:off x="1443371" y="4402451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buClr>
                <a:srgbClr val="009999"/>
              </a:buClr>
              <a:buFont typeface="TradeGothic" pitchFamily="32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1</a:t>
            </a: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5465822" y="4419600"/>
            <a:ext cx="550863" cy="393700"/>
            <a:chOff x="3099" y="2165"/>
            <a:chExt cx="347" cy="248"/>
          </a:xfrm>
        </p:grpSpPr>
        <p:sp>
          <p:nvSpPr>
            <p:cNvPr id="1130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92D05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273" cy="24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7" name="Group 39"/>
          <p:cNvGrpSpPr>
            <a:grpSpLocks/>
          </p:cNvGrpSpPr>
          <p:nvPr/>
        </p:nvGrpSpPr>
        <p:grpSpPr bwMode="auto">
          <a:xfrm>
            <a:off x="5459760" y="3970338"/>
            <a:ext cx="558800" cy="498475"/>
            <a:chOff x="3487" y="2165"/>
            <a:chExt cx="352" cy="314"/>
          </a:xfrm>
        </p:grpSpPr>
        <p:sp>
          <p:nvSpPr>
            <p:cNvPr id="1130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06" name="AutoShape 42"/>
          <p:cNvSpPr>
            <a:spLocks noChangeArrowheads="1"/>
          </p:cNvSpPr>
          <p:nvPr/>
        </p:nvSpPr>
        <p:spPr bwMode="auto">
          <a:xfrm>
            <a:off x="4780373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AutoShape 43"/>
          <p:cNvSpPr>
            <a:spLocks noChangeArrowheads="1"/>
          </p:cNvSpPr>
          <p:nvPr/>
        </p:nvSpPr>
        <p:spPr bwMode="auto">
          <a:xfrm rot="16200000">
            <a:off x="5186250" y="4410389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3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3586162" y="3962400"/>
            <a:ext cx="520700" cy="498475"/>
            <a:chOff x="2064" y="2160"/>
            <a:chExt cx="328" cy="314"/>
          </a:xfrm>
        </p:grpSpPr>
        <p:sp>
          <p:nvSpPr>
            <p:cNvPr id="11309" name="AutoShape 45"/>
            <p:cNvSpPr>
              <a:spLocks noChangeArrowheads="1"/>
            </p:cNvSpPr>
            <p:nvPr/>
          </p:nvSpPr>
          <p:spPr bwMode="auto">
            <a:xfrm>
              <a:off x="2064" y="2160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FF99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0" name="AutoShape 46"/>
            <p:cNvSpPr>
              <a:spLocks noChangeArrowheads="1"/>
            </p:cNvSpPr>
            <p:nvPr/>
          </p:nvSpPr>
          <p:spPr bwMode="auto">
            <a:xfrm>
              <a:off x="2069" y="2160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1</a:t>
              </a: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3586162" y="4498975"/>
            <a:ext cx="531813" cy="498475"/>
            <a:chOff x="2064" y="2498"/>
            <a:chExt cx="335" cy="314"/>
          </a:xfrm>
        </p:grpSpPr>
        <p:sp>
          <p:nvSpPr>
            <p:cNvPr id="11312" name="AutoShape 48"/>
            <p:cNvSpPr>
              <a:spLocks noChangeArrowheads="1"/>
            </p:cNvSpPr>
            <p:nvPr/>
          </p:nvSpPr>
          <p:spPr bwMode="auto">
            <a:xfrm>
              <a:off x="2064" y="2498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00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Text Box 49"/>
            <p:cNvSpPr txBox="1">
              <a:spLocks noChangeArrowheads="1"/>
            </p:cNvSpPr>
            <p:nvPr/>
          </p:nvSpPr>
          <p:spPr bwMode="auto">
            <a:xfrm>
              <a:off x="2064" y="2498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3</a:t>
              </a: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2976562" y="4503738"/>
            <a:ext cx="520700" cy="498475"/>
            <a:chOff x="1680" y="2501"/>
            <a:chExt cx="328" cy="314"/>
          </a:xfrm>
        </p:grpSpPr>
        <p:sp>
          <p:nvSpPr>
            <p:cNvPr id="11315" name="AutoShape 51"/>
            <p:cNvSpPr>
              <a:spLocks noChangeArrowheads="1"/>
            </p:cNvSpPr>
            <p:nvPr/>
          </p:nvSpPr>
          <p:spPr bwMode="auto">
            <a:xfrm>
              <a:off x="1680" y="2501"/>
              <a:ext cx="329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AutoShape 52"/>
            <p:cNvSpPr>
              <a:spLocks noChangeArrowheads="1"/>
            </p:cNvSpPr>
            <p:nvPr/>
          </p:nvSpPr>
          <p:spPr bwMode="auto">
            <a:xfrm>
              <a:off x="1685" y="2501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2876550" y="3886200"/>
            <a:ext cx="1319212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 rot="16200000">
            <a:off x="3302334" y="4411975"/>
            <a:ext cx="427979" cy="1485921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2</a:t>
            </a:r>
          </a:p>
        </p:txBody>
      </p:sp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316847" y="4191000"/>
            <a:ext cx="638175" cy="606425"/>
          </a:xfrm>
          <a:prstGeom prst="roundRect">
            <a:avLst>
              <a:gd name="adj" fmla="val 245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>
                <a:solidFill>
                  <a:srgbClr val="7D7D7D"/>
                </a:solidFill>
                <a:latin typeface="TradeGothic" pitchFamily="32" charset="0"/>
              </a:rPr>
              <a:t>…</a:t>
            </a:r>
          </a:p>
        </p:txBody>
      </p:sp>
      <p:grpSp>
        <p:nvGrpSpPr>
          <p:cNvPr id="11" name="Group 60"/>
          <p:cNvGrpSpPr>
            <a:grpSpLocks/>
          </p:cNvGrpSpPr>
          <p:nvPr/>
        </p:nvGrpSpPr>
        <p:grpSpPr bwMode="auto">
          <a:xfrm>
            <a:off x="4869047" y="3962400"/>
            <a:ext cx="531813" cy="498475"/>
            <a:chOff x="3504" y="2496"/>
            <a:chExt cx="335" cy="314"/>
          </a:xfrm>
        </p:grpSpPr>
        <p:sp>
          <p:nvSpPr>
            <p:cNvPr id="11325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2" name="Group 22"/>
          <p:cNvGrpSpPr>
            <a:grpSpLocks/>
          </p:cNvGrpSpPr>
          <p:nvPr/>
        </p:nvGrpSpPr>
        <p:grpSpPr bwMode="auto">
          <a:xfrm>
            <a:off x="2976748" y="3962400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4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4875744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1045028" y="5410200"/>
            <a:ext cx="6922633" cy="5334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Bring computation directly to the data!</a:t>
            </a:r>
          </a:p>
        </p:txBody>
      </p:sp>
      <p:grpSp>
        <p:nvGrpSpPr>
          <p:cNvPr id="14" name="Group 36"/>
          <p:cNvGrpSpPr>
            <a:grpSpLocks/>
          </p:cNvGrpSpPr>
          <p:nvPr/>
        </p:nvGrpSpPr>
        <p:grpSpPr bwMode="auto">
          <a:xfrm>
            <a:off x="7058025" y="3970338"/>
            <a:ext cx="549275" cy="498475"/>
            <a:chOff x="3099" y="2165"/>
            <a:chExt cx="346" cy="314"/>
          </a:xfrm>
        </p:grpSpPr>
        <p:sp>
          <p:nvSpPr>
            <p:cNvPr id="81" name="AutoShape 37"/>
            <p:cNvSpPr>
              <a:spLocks noChangeArrowheads="1"/>
            </p:cNvSpPr>
            <p:nvPr/>
          </p:nvSpPr>
          <p:spPr bwMode="auto">
            <a:xfrm>
              <a:off x="3099" y="2165"/>
              <a:ext cx="347" cy="248"/>
            </a:xfrm>
            <a:prstGeom prst="roundRect">
              <a:avLst>
                <a:gd name="adj" fmla="val 403"/>
              </a:avLst>
            </a:prstGeom>
            <a:solidFill>
              <a:srgbClr val="FFFF0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AutoShape 38"/>
            <p:cNvSpPr>
              <a:spLocks noChangeArrowheads="1"/>
            </p:cNvSpPr>
            <p:nvPr/>
          </p:nvSpPr>
          <p:spPr bwMode="auto">
            <a:xfrm>
              <a:off x="3105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grpSp>
        <p:nvGrpSpPr>
          <p:cNvPr id="15" name="Group 39"/>
          <p:cNvGrpSpPr>
            <a:grpSpLocks/>
          </p:cNvGrpSpPr>
          <p:nvPr/>
        </p:nvGrpSpPr>
        <p:grpSpPr bwMode="auto">
          <a:xfrm>
            <a:off x="7673975" y="3970338"/>
            <a:ext cx="558800" cy="498475"/>
            <a:chOff x="3487" y="2165"/>
            <a:chExt cx="352" cy="314"/>
          </a:xfrm>
        </p:grpSpPr>
        <p:sp>
          <p:nvSpPr>
            <p:cNvPr id="84" name="AutoShape 40"/>
            <p:cNvSpPr>
              <a:spLocks noChangeArrowheads="1"/>
            </p:cNvSpPr>
            <p:nvPr/>
          </p:nvSpPr>
          <p:spPr bwMode="auto">
            <a:xfrm>
              <a:off x="3487" y="2165"/>
              <a:ext cx="353" cy="248"/>
            </a:xfrm>
            <a:prstGeom prst="roundRect">
              <a:avLst>
                <a:gd name="adj" fmla="val 403"/>
              </a:avLst>
            </a:prstGeom>
            <a:solidFill>
              <a:srgbClr val="99CC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AutoShape 41"/>
            <p:cNvSpPr>
              <a:spLocks noChangeArrowheads="1"/>
            </p:cNvSpPr>
            <p:nvPr/>
          </p:nvSpPr>
          <p:spPr bwMode="auto">
            <a:xfrm>
              <a:off x="3493" y="2165"/>
              <a:ext cx="315" cy="315"/>
            </a:xfrm>
            <a:prstGeom prst="roundRect">
              <a:avLst>
                <a:gd name="adj" fmla="val 403"/>
              </a:avLst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5</a:t>
              </a:r>
            </a:p>
          </p:txBody>
        </p:sp>
      </p:grpSp>
      <p:sp>
        <p:nvSpPr>
          <p:cNvPr id="86" name="AutoShape 42"/>
          <p:cNvSpPr>
            <a:spLocks noChangeArrowheads="1"/>
          </p:cNvSpPr>
          <p:nvPr/>
        </p:nvSpPr>
        <p:spPr bwMode="auto">
          <a:xfrm>
            <a:off x="6994588" y="3886200"/>
            <a:ext cx="1319213" cy="1069975"/>
          </a:xfrm>
          <a:prstGeom prst="roundRect">
            <a:avLst>
              <a:gd name="adj" fmla="val 148"/>
            </a:avLst>
          </a:prstGeom>
          <a:noFill/>
          <a:ln w="28440">
            <a:solidFill>
              <a:srgbClr val="009999"/>
            </a:solidFill>
            <a:prstDash val="dash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AutoShape 43"/>
          <p:cNvSpPr>
            <a:spLocks noChangeArrowheads="1"/>
          </p:cNvSpPr>
          <p:nvPr/>
        </p:nvSpPr>
        <p:spPr bwMode="auto">
          <a:xfrm rot="16200000">
            <a:off x="7400465" y="4393557"/>
            <a:ext cx="427979" cy="1519584"/>
          </a:xfrm>
          <a:prstGeom prst="roundRect">
            <a:avLst>
              <a:gd name="adj" fmla="val 370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wrap="none" lIns="90000" tIns="46800" rIns="90000" bIns="46800">
            <a:spAutoFit/>
          </a:bodyPr>
          <a:lstStyle/>
          <a:p>
            <a:pPr rtl="1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 dirty="0">
                <a:solidFill>
                  <a:srgbClr val="009999"/>
                </a:solidFill>
                <a:latin typeface="TradeGothic" pitchFamily="32" charset="0"/>
              </a:rPr>
              <a:t>Chunk server N</a:t>
            </a:r>
          </a:p>
        </p:txBody>
      </p:sp>
      <p:grpSp>
        <p:nvGrpSpPr>
          <p:cNvPr id="16" name="Group 60"/>
          <p:cNvGrpSpPr>
            <a:grpSpLocks/>
          </p:cNvGrpSpPr>
          <p:nvPr/>
        </p:nvGrpSpPr>
        <p:grpSpPr bwMode="auto">
          <a:xfrm>
            <a:off x="7700962" y="4495800"/>
            <a:ext cx="531813" cy="498475"/>
            <a:chOff x="3504" y="2496"/>
            <a:chExt cx="335" cy="314"/>
          </a:xfrm>
        </p:grpSpPr>
        <p:sp>
          <p:nvSpPr>
            <p:cNvPr id="89" name="AutoShape 61"/>
            <p:cNvSpPr>
              <a:spLocks noChangeArrowheads="1"/>
            </p:cNvSpPr>
            <p:nvPr/>
          </p:nvSpPr>
          <p:spPr bwMode="auto">
            <a:xfrm>
              <a:off x="3504" y="2496"/>
              <a:ext cx="336" cy="248"/>
            </a:xfrm>
            <a:prstGeom prst="roundRect">
              <a:avLst>
                <a:gd name="adj" fmla="val 403"/>
              </a:avLst>
            </a:prstGeom>
            <a:solidFill>
              <a:srgbClr val="C0C0C0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Text Box 62"/>
            <p:cNvSpPr txBox="1">
              <a:spLocks noChangeArrowheads="1"/>
            </p:cNvSpPr>
            <p:nvPr/>
          </p:nvSpPr>
          <p:spPr bwMode="auto">
            <a:xfrm>
              <a:off x="3504" y="2496"/>
              <a:ext cx="336" cy="31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>
                  <a:solidFill>
                    <a:srgbClr val="7D7D7D"/>
                  </a:solidFill>
                  <a:latin typeface="TradeGothic" pitchFamily="32" charset="0"/>
                </a:rPr>
                <a:t>C</a:t>
              </a:r>
              <a:r>
                <a:rPr lang="en-GB" baseline="-25000">
                  <a:solidFill>
                    <a:srgbClr val="7D7D7D"/>
                  </a:solidFill>
                  <a:latin typeface="TradeGothic" pitchFamily="32" charset="0"/>
                </a:rPr>
                <a:t>2</a:t>
              </a: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7089959" y="4425006"/>
            <a:ext cx="522288" cy="393700"/>
            <a:chOff x="528" y="2160"/>
            <a:chExt cx="329" cy="248"/>
          </a:xfrm>
          <a:solidFill>
            <a:schemeClr val="accent3"/>
          </a:solidFill>
        </p:grpSpPr>
        <p:sp>
          <p:nvSpPr>
            <p:cNvPr id="92" name="AutoShape 23"/>
            <p:cNvSpPr>
              <a:spLocks noChangeArrowheads="1"/>
            </p:cNvSpPr>
            <p:nvPr/>
          </p:nvSpPr>
          <p:spPr bwMode="auto">
            <a:xfrm>
              <a:off x="528" y="2160"/>
              <a:ext cx="329" cy="248"/>
            </a:xfrm>
            <a:prstGeom prst="roundRect">
              <a:avLst>
                <a:gd name="adj" fmla="val 403"/>
              </a:avLst>
            </a:prstGeom>
            <a:grp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AutoShape 24"/>
            <p:cNvSpPr>
              <a:spLocks noChangeArrowheads="1"/>
            </p:cNvSpPr>
            <p:nvPr/>
          </p:nvSpPr>
          <p:spPr bwMode="auto">
            <a:xfrm>
              <a:off x="533" y="2160"/>
              <a:ext cx="315" cy="245"/>
            </a:xfrm>
            <a:prstGeom prst="roundRect">
              <a:avLst>
                <a:gd name="adj" fmla="val 403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64080">
              <a:spAutoFit/>
            </a:bodyPr>
            <a:lstStyle/>
            <a:p>
              <a: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dirty="0">
                  <a:solidFill>
                    <a:srgbClr val="7D7D7D"/>
                  </a:solidFill>
                  <a:latin typeface="TradeGothic" pitchFamily="32" charset="0"/>
                </a:rPr>
                <a:t>D</a:t>
              </a:r>
              <a:r>
                <a:rPr lang="en-GB" baseline="-25000" dirty="0">
                  <a:solidFill>
                    <a:srgbClr val="7D7D7D"/>
                  </a:solidFill>
                  <a:latin typeface="TradeGothic" pitchFamily="32" charset="0"/>
                </a:rPr>
                <a:t>0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F6253-5DDD-6749-B85B-218D081C4B0A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6800" y="6096000"/>
            <a:ext cx="6922633" cy="533400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Chunk servers also serve as compute servers</a:t>
            </a:r>
          </a:p>
        </p:txBody>
      </p:sp>
    </p:spTree>
    <p:extLst>
      <p:ext uri="{BB962C8B-B14F-4D97-AF65-F5344CB8AC3E}">
        <p14:creationId xmlns:p14="http://schemas.microsoft.com/office/powerpoint/2010/main" xmlns="" val="14571557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MapReduce is a </a:t>
            </a:r>
            <a:r>
              <a:rPr lang="en-US" b="1" dirty="0">
                <a:solidFill>
                  <a:srgbClr val="00B050"/>
                </a:solidFill>
              </a:rPr>
              <a:t>style of programming</a:t>
            </a:r>
            <a:r>
              <a:rPr lang="en-US" b="1" dirty="0"/>
              <a:t> designed for: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parallel programming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Invisible management of hardware and software failures</a:t>
            </a:r>
          </a:p>
          <a:p>
            <a:pPr marL="925830" lvl="1" indent="-514350">
              <a:buFont typeface="+mj-lt"/>
              <a:buAutoNum type="arabicPeriod"/>
            </a:pPr>
            <a:r>
              <a:rPr lang="en-US" dirty="0"/>
              <a:t>Easy management of very-large-scale data</a:t>
            </a:r>
          </a:p>
          <a:p>
            <a:pPr marL="92583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It has several </a:t>
            </a:r>
            <a:r>
              <a:rPr lang="en-US" dirty="0">
                <a:solidFill>
                  <a:srgbClr val="00B050"/>
                </a:solidFill>
              </a:rPr>
              <a:t>implementations</a:t>
            </a:r>
            <a:r>
              <a:rPr lang="en-US" dirty="0"/>
              <a:t>, including Hadoop, Spark (used in this class), </a:t>
            </a:r>
            <a:r>
              <a:rPr lang="en-US" dirty="0" err="1"/>
              <a:t>Flink</a:t>
            </a:r>
            <a:r>
              <a:rPr lang="en-US" dirty="0"/>
              <a:t>, and the original Google implementation just called “MapReduce”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672F-09C9-C847-BF2D-97FB5B51BC1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</p:spTree>
    <p:extLst>
      <p:ext uri="{BB962C8B-B14F-4D97-AF65-F5344CB8AC3E}">
        <p14:creationId xmlns:p14="http://schemas.microsoft.com/office/powerpoint/2010/main" xmlns="" val="212986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MapReduce</a:t>
            </a:r>
            <a:r>
              <a:rPr lang="en-US" dirty="0"/>
              <a:t>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4876797"/>
          </a:xfrm>
        </p:spPr>
        <p:txBody>
          <a:bodyPr>
            <a:normAutofit fontScale="92500" lnSpcReduction="20000"/>
          </a:bodyPr>
          <a:lstStyle/>
          <a:p>
            <a:pPr marL="118872" indent="0">
              <a:buNone/>
            </a:pPr>
            <a:r>
              <a:rPr lang="en-US" b="1" dirty="0"/>
              <a:t>3 steps of MapReduce</a:t>
            </a:r>
          </a:p>
          <a:p>
            <a:r>
              <a:rPr lang="en-US" b="1" dirty="0">
                <a:solidFill>
                  <a:srgbClr val="0000FF"/>
                </a:solidFill>
              </a:rPr>
              <a:t>Map:</a:t>
            </a:r>
          </a:p>
          <a:p>
            <a:pPr lvl="1"/>
            <a:r>
              <a:rPr lang="en-US" dirty="0"/>
              <a:t>Apply a user-written </a:t>
            </a:r>
            <a:r>
              <a:rPr lang="en-US" i="1" dirty="0">
                <a:solidFill>
                  <a:srgbClr val="FF0000"/>
                </a:solidFill>
              </a:rPr>
              <a:t>Map function </a:t>
            </a:r>
            <a:r>
              <a:rPr lang="en-US" dirty="0"/>
              <a:t>to each input element</a:t>
            </a:r>
          </a:p>
          <a:p>
            <a:pPr lvl="2"/>
            <a:r>
              <a:rPr lang="en-US" i="1" dirty="0">
                <a:solidFill>
                  <a:srgbClr val="FF0000"/>
                </a:solidFill>
              </a:rPr>
              <a:t>Mapper</a:t>
            </a:r>
            <a:r>
              <a:rPr lang="en-US" dirty="0"/>
              <a:t> applies the Map function to a single element</a:t>
            </a:r>
          </a:p>
          <a:p>
            <a:pPr lvl="3"/>
            <a:r>
              <a:rPr lang="en-US" dirty="0"/>
              <a:t>Many mappers grouped in a </a:t>
            </a:r>
            <a:r>
              <a:rPr lang="en-US" i="1" dirty="0">
                <a:solidFill>
                  <a:srgbClr val="FF0000"/>
                </a:solidFill>
              </a:rPr>
              <a:t>Map task</a:t>
            </a:r>
            <a:r>
              <a:rPr lang="en-US" dirty="0"/>
              <a:t> (the unit of parallelism)</a:t>
            </a:r>
          </a:p>
          <a:p>
            <a:pPr lvl="1"/>
            <a:r>
              <a:rPr lang="en-US" dirty="0"/>
              <a:t>The output of the Map function is a set of 0, 1, or more </a:t>
            </a:r>
            <a:r>
              <a:rPr lang="en-US" i="1" dirty="0">
                <a:solidFill>
                  <a:srgbClr val="FF0000"/>
                </a:solidFill>
              </a:rPr>
              <a:t>key-value pairs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00FF"/>
                </a:solidFill>
              </a:rPr>
              <a:t>Group by key: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Sort and shuffle</a:t>
            </a:r>
          </a:p>
          <a:p>
            <a:pPr lvl="1"/>
            <a:r>
              <a:rPr lang="en-US" dirty="0"/>
              <a:t>System sorts all the key-value pairs by key, and</a:t>
            </a:r>
            <a:br>
              <a:rPr lang="en-US" dirty="0"/>
            </a:br>
            <a:r>
              <a:rPr lang="en-US" dirty="0"/>
              <a:t>outputs key-(list of values) pairs</a:t>
            </a:r>
          </a:p>
          <a:p>
            <a:r>
              <a:rPr lang="en-US" b="1" dirty="0">
                <a:solidFill>
                  <a:srgbClr val="0000FF"/>
                </a:solidFill>
              </a:rPr>
              <a:t>Reduce:</a:t>
            </a:r>
          </a:p>
          <a:p>
            <a:pPr lvl="1"/>
            <a:r>
              <a:rPr lang="en-US" dirty="0"/>
              <a:t>User-written </a:t>
            </a:r>
            <a:r>
              <a:rPr lang="en-US" i="1" dirty="0">
                <a:solidFill>
                  <a:srgbClr val="FF0000"/>
                </a:solidFill>
              </a:rPr>
              <a:t>Reduce function</a:t>
            </a:r>
            <a:r>
              <a:rPr lang="en-US" dirty="0"/>
              <a:t> is applied to each </a:t>
            </a:r>
            <a:br>
              <a:rPr lang="en-US" dirty="0"/>
            </a:br>
            <a:r>
              <a:rPr lang="en-US" dirty="0"/>
              <a:t>key-(list of values)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095999"/>
            <a:ext cx="8915400" cy="68580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Outline stays the same, </a:t>
            </a:r>
            <a:r>
              <a:rPr lang="en-US" sz="2400" b="1" dirty="0"/>
              <a:t>Map </a:t>
            </a:r>
            <a:r>
              <a:rPr lang="en-US" sz="2400" dirty="0"/>
              <a:t>and </a:t>
            </a:r>
            <a:r>
              <a:rPr lang="en-US" sz="2400" b="1" dirty="0"/>
              <a:t>Reduce </a:t>
            </a:r>
            <a:r>
              <a:rPr lang="en-US" sz="2400" dirty="0"/>
              <a:t>change to fit the problem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FC7D0-ADFE-A245-965A-1EFF6F8B931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Jure Leskovec, Stanford CS246: Mining Massive Datasets, http://cs246.stanford.edu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66365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28561</TotalTime>
  <Words>2048</Words>
  <Application>Microsoft Macintosh PowerPoint</Application>
  <PresentationFormat>On-screen Show (4:3)</PresentationFormat>
  <Paragraphs>460</Paragraphs>
  <Slides>35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Module</vt:lpstr>
      <vt:lpstr>Distributed Computing for Data Mining</vt:lpstr>
      <vt:lpstr>Slide 2</vt:lpstr>
      <vt:lpstr>Large-scale Computing</vt:lpstr>
      <vt:lpstr>An Idea and a Solution</vt:lpstr>
      <vt:lpstr>Storage Infrastructure</vt:lpstr>
      <vt:lpstr>Distributed File System</vt:lpstr>
      <vt:lpstr>Distributed File System</vt:lpstr>
      <vt:lpstr>Programming Model</vt:lpstr>
      <vt:lpstr>MapReduce: Overview</vt:lpstr>
      <vt:lpstr>Map-Reduce: A diagram</vt:lpstr>
      <vt:lpstr>Map-Reduce: In Parallel</vt:lpstr>
      <vt:lpstr>MapReduce Pattern</vt:lpstr>
      <vt:lpstr>Example: Word Counting</vt:lpstr>
      <vt:lpstr>MapReduce: Word Counting</vt:lpstr>
      <vt:lpstr>Word Count Using MapReduce</vt:lpstr>
      <vt:lpstr>MapReduce: Environment</vt:lpstr>
      <vt:lpstr>Dealing with Failures</vt:lpstr>
      <vt:lpstr>Spark</vt:lpstr>
      <vt:lpstr>Problems with MapReduce</vt:lpstr>
      <vt:lpstr>Data-Flow Systems</vt:lpstr>
      <vt:lpstr>Spark: Most Popular Data-Flow System</vt:lpstr>
      <vt:lpstr>Spark: RDD</vt:lpstr>
      <vt:lpstr>Spark RDD Operations</vt:lpstr>
      <vt:lpstr>Task Scheduler: General DAGs</vt:lpstr>
      <vt:lpstr>Data Analytics Software Stack</vt:lpstr>
      <vt:lpstr>Problems Suited for  MapReduce</vt:lpstr>
      <vt:lpstr>Example: Host size</vt:lpstr>
      <vt:lpstr>Example: Language Model</vt:lpstr>
      <vt:lpstr>Example: Join By Map-Reduce</vt:lpstr>
      <vt:lpstr>Map-Reduce Join</vt:lpstr>
      <vt:lpstr>Problems NOT suitable for MapReduce</vt:lpstr>
      <vt:lpstr>Cost Measures for Algorithms</vt:lpstr>
      <vt:lpstr>Example: Cost Measures</vt:lpstr>
      <vt:lpstr>What Cost Measures Mean</vt:lpstr>
      <vt:lpstr>Cost of Map-Reduce Join</vt:lpstr>
    </vt:vector>
  </TitlesOfParts>
  <Company>Carnegie Mellon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Windows User</cp:lastModifiedBy>
  <cp:revision>1391</cp:revision>
  <cp:lastPrinted>2018-01-09T20:20:55Z</cp:lastPrinted>
  <dcterms:created xsi:type="dcterms:W3CDTF">2009-06-12T17:14:38Z</dcterms:created>
  <dcterms:modified xsi:type="dcterms:W3CDTF">2018-02-05T03:15:49Z</dcterms:modified>
</cp:coreProperties>
</file>